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6" r:id="rId2"/>
    <p:sldMasterId id="2147483670" r:id="rId3"/>
    <p:sldMasterId id="2147483672" r:id="rId4"/>
  </p:sldMasterIdLst>
  <p:notesMasterIdLst>
    <p:notesMasterId r:id="rId12"/>
  </p:notesMasterIdLst>
  <p:sldIdLst>
    <p:sldId id="256" r:id="rId5"/>
    <p:sldId id="267" r:id="rId6"/>
    <p:sldId id="269" r:id="rId7"/>
    <p:sldId id="271" r:id="rId8"/>
    <p:sldId id="273" r:id="rId9"/>
    <p:sldId id="270" r:id="rId10"/>
    <p:sldId id="266" r:id="rId11"/>
  </p:sldIdLst>
  <p:sldSz cx="12192000" cy="6858000"/>
  <p:notesSz cx="6858000" cy="9144000"/>
  <p:embeddedFontLst>
    <p:embeddedFont>
      <p:font typeface="Montserrat" panose="020B0604020202020204" charset="-52"/>
      <p:regular r:id="rId13"/>
      <p:bold r:id="rId14"/>
      <p:italic r:id="rId15"/>
      <p:boldItalic r:id="rId16"/>
    </p:embeddedFont>
    <p:embeddedFont>
      <p:font typeface="Montserrat Medium" panose="020B0604020202020204" charset="-52"/>
      <p:regular r:id="rId17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725">
          <p15:clr>
            <a:srgbClr val="FBAE40"/>
          </p15:clr>
        </p15:guide>
        <p15:guide id="2" orient="horz" pos="845">
          <p15:clr>
            <a:srgbClr val="FBAE40"/>
          </p15:clr>
        </p15:guide>
        <p15:guide id="3" pos="302">
          <p15:clr>
            <a:srgbClr val="FBAE40"/>
          </p15:clr>
        </p15:guide>
        <p15:guide id="4" pos="7333">
          <p15:clr>
            <a:srgbClr val="FBAE4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ilIPHhMYJgHXdDnw4TogFQ5THJ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A11D"/>
    <a:srgbClr val="86DA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473" autoAdjust="0"/>
  </p:normalViewPr>
  <p:slideViewPr>
    <p:cSldViewPr snapToGrid="0">
      <p:cViewPr>
        <p:scale>
          <a:sx n="75" d="100"/>
          <a:sy n="75" d="100"/>
        </p:scale>
        <p:origin x="874" y="-326"/>
      </p:cViewPr>
      <p:guideLst>
        <p:guide orient="horz" pos="3725"/>
        <p:guide orient="horz" pos="845"/>
        <p:guide pos="302"/>
        <p:guide pos="733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9.fntdata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2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6.xml"/><Relationship Id="rId19" Type="http://schemas.openxmlformats.org/officeDocument/2006/relationships/font" Target="fonts/font7.fntdata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Добрый</a:t>
            </a:r>
            <a:r>
              <a:rPr lang="ru-RU" baseline="0" dirty="0" smtClean="0"/>
              <a:t> день, уважаемые члены комиссии!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aseline="0" dirty="0" smtClean="0"/>
              <a:t>Представляю доклад по итоговой аттестационной работе.</a:t>
            </a:r>
            <a:endParaRPr dirty="0"/>
          </a:p>
        </p:txBody>
      </p:sp>
      <p:sp>
        <p:nvSpPr>
          <p:cNvPr id="333" name="Google Shape;33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Тема моей</a:t>
            </a:r>
            <a:r>
              <a:rPr lang="ru-RU" baseline="0" dirty="0" smtClean="0"/>
              <a:t> итоговой работы: подушки безопасности и другие факторы, влияющие на смертность в результате аварий.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aseline="0" dirty="0" smtClean="0"/>
              <a:t>Целью работы является анализ влияния различных факторов на смертность в результате ДТП.</a:t>
            </a:r>
            <a:endParaRPr lang="ru-RU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Данная работа имеет высокую практическую значимость, так как тема</a:t>
            </a:r>
            <a:r>
              <a:rPr lang="ru-RU" baseline="0" dirty="0" smtClean="0"/>
              <a:t> дорожно-транспортных происшествий актуальна в рамках производственной деятельности промышленных предприятий.</a:t>
            </a:r>
            <a:endParaRPr dirty="0"/>
          </a:p>
        </p:txBody>
      </p:sp>
      <p:sp>
        <p:nvSpPr>
          <p:cNvPr id="348" name="Google Shape;3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0358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Исходные данные взяты из базы зарегистрированных полицией США автокатастроф</a:t>
            </a:r>
            <a:r>
              <a:rPr lang="ru-RU" baseline="0" dirty="0" smtClean="0"/>
              <a:t> </a:t>
            </a:r>
            <a:r>
              <a:rPr lang="ru-RU" baseline="0" dirty="0" smtClean="0"/>
              <a:t>за период с 1997 по 2002 год.</a:t>
            </a:r>
            <a:endParaRPr lang="ru-RU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 качестве факторов для анализа рассмотрены</a:t>
            </a:r>
            <a:r>
              <a:rPr lang="ru-RU" baseline="0" dirty="0" smtClean="0"/>
              <a:t> расчетные скорости удара, наличие подушек и ремней безопасности, пол и возраст водителей, год выпуска транспортных средств и другие…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aseline="0" dirty="0" smtClean="0"/>
              <a:t>Перейдём сразу к практическим выводам.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Начальный анализ факторов</a:t>
            </a:r>
            <a:r>
              <a:rPr lang="ru-RU" baseline="0" dirty="0" smtClean="0"/>
              <a:t> показал, что о</a:t>
            </a:r>
            <a:r>
              <a:rPr lang="ru-RU" dirty="0" smtClean="0"/>
              <a:t>сновная масса людей, попавших в аварии, это молодые люди. Об этом это говорит распределение,</a:t>
            </a:r>
            <a:r>
              <a:rPr lang="ru-RU" baseline="0" dirty="0" smtClean="0"/>
              <a:t> показанное на слайде. </a:t>
            </a:r>
            <a:r>
              <a:rPr lang="ru-RU" dirty="0" smtClean="0"/>
              <a:t>Чем возрасты людей выше, тем меньше количество аварий. Конечно это может быть связано как и со стилем вождения (взрослые ездят поумеренее), так и с тем, что возрастные люди ездят на машинах меньше по времени.</a:t>
            </a:r>
            <a:endParaRPr dirty="0"/>
          </a:p>
        </p:txBody>
      </p:sp>
      <p:sp>
        <p:nvSpPr>
          <p:cNvPr id="348" name="Google Shape;3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3353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 ходе исследования применены: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1)</a:t>
            </a:r>
            <a:r>
              <a:rPr lang="ru-RU" baseline="0" dirty="0" smtClean="0"/>
              <a:t> </a:t>
            </a:r>
            <a:r>
              <a:rPr lang="ru-RU" dirty="0" smtClean="0"/>
              <a:t>тесты</a:t>
            </a:r>
            <a:r>
              <a:rPr lang="ru-RU" baseline="0" dirty="0" smtClean="0"/>
              <a:t> на нормальность распределения выборочных данных;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aseline="0" dirty="0" smtClean="0"/>
              <a:t>2) формулирование гипотез и их проверка с помощью тестов Пирсона, Манна-Уитни, Стьюдента;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aseline="0" dirty="0" smtClean="0"/>
              <a:t>3) расчет конверсии и коэффициента корреляции;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aseline="0" dirty="0" smtClean="0"/>
              <a:t>4) визуализация данных с помощью гистограмм, тепловых диаграмм и составление таблиц сопряженности.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Проведен</a:t>
            </a:r>
            <a:r>
              <a:rPr lang="ru-RU" baseline="0" dirty="0" smtClean="0"/>
              <a:t> </a:t>
            </a:r>
            <a:r>
              <a:rPr lang="ru-RU" baseline="0" dirty="0" smtClean="0"/>
              <a:t>следующий </a:t>
            </a:r>
            <a:r>
              <a:rPr lang="ru-RU" baseline="0" dirty="0" smtClean="0"/>
              <a:t>анализ данных</a:t>
            </a:r>
            <a:r>
              <a:rPr lang="ru-RU" dirty="0" smtClean="0"/>
              <a:t>:</a:t>
            </a:r>
            <a:endParaRPr lang="ru-RU" dirty="0" smtClean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ru-RU" dirty="0" smtClean="0"/>
              <a:t>З</a:t>
            </a:r>
            <a:r>
              <a:rPr lang="ru-RU" baseline="0" dirty="0" smtClean="0"/>
              <a:t>ависимость наличия ремня безопасности в автомобиле и смертности при ДТП. Тест показал, что зависимость присутствует, значит наличие пристегнутого ремня реально снижает количество травм, несовместимых с жизнью.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ru-RU" baseline="0" dirty="0" smtClean="0"/>
              <a:t>Сравнение возрастов мужчин-водителей и женщин-водителей, попавших в аварию. Тест показал, что разница в средних возрастах обеих групп отсутствует. Значит фактором возраста при сравнении мужчин и женщин можно </a:t>
            </a:r>
            <a:r>
              <a:rPr lang="ru-RU" baseline="0" dirty="0" smtClean="0"/>
              <a:t>пренебречь</a:t>
            </a:r>
            <a:r>
              <a:rPr lang="ru-RU" baseline="0" dirty="0" smtClean="0"/>
              <a:t>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ru-RU" baseline="0" dirty="0" smtClean="0"/>
              <a:t>Сравнение смертности мужчин-водителей и женщин-водителей, попавших в аварию. Тест показал, что количество аварий будет увеличиваться быстрее, если будет расти количество водителей мужского пола. Вывод: женщины ездят аккуратнее.</a:t>
            </a:r>
            <a:endParaRPr dirty="0"/>
          </a:p>
        </p:txBody>
      </p:sp>
      <p:sp>
        <p:nvSpPr>
          <p:cNvPr id="370" name="Google Shape;37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6583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 startAt="4"/>
            </a:pPr>
            <a:r>
              <a:rPr lang="ru-RU" dirty="0" smtClean="0"/>
              <a:t>Сравнение смертности водителей при авариях на </a:t>
            </a:r>
            <a:r>
              <a:rPr lang="ru-RU" baseline="0" dirty="0" smtClean="0"/>
              <a:t>транспортных средствах разного года выпуска. Тест показал, что количество аварий со смертельным исходом будет больше при увеличении количества транспортных средств старше 10 лет, чем транспорта младше 10 лет</a:t>
            </a:r>
            <a:r>
              <a:rPr lang="ru-RU" baseline="0" dirty="0" smtClean="0"/>
              <a:t>.</a:t>
            </a:r>
            <a:endParaRPr lang="ru-RU" baseline="0" dirty="0" smtClean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 startAt="4"/>
            </a:pPr>
            <a:r>
              <a:rPr lang="ru-RU" baseline="0" dirty="0" smtClean="0"/>
              <a:t>Зависимость раскрытия подушек безопасности в автомобиле и смертности при ДТП. Тест показал, что зависимость присутствует, значит срабатывание подушек безопасности реально снижает количество травм, несовместимых с жизнью.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 startAt="4"/>
            </a:pPr>
            <a:r>
              <a:rPr lang="ru-RU" baseline="0" dirty="0" smtClean="0"/>
              <a:t>Зависимость расчетной скорости удара и серьезности травм при ДТП. Тест показал, что зависимость присутствует, значит чем выше расчетная скорость при ДТП, тем более сильные травмы могут получить водитель и пассажиры автомобиля, в том числе несовместимые с жизнью.</a:t>
            </a:r>
          </a:p>
        </p:txBody>
      </p:sp>
      <p:sp>
        <p:nvSpPr>
          <p:cNvPr id="370" name="Google Shape;37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7826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 </a:t>
            </a:r>
            <a:r>
              <a:rPr lang="ru-RU" dirty="0" smtClean="0"/>
              <a:t>ходе исследования сформулирована и решена задача классификации и составления прогнозов. Задача состояла в том, чтобы спрогнозировать</a:t>
            </a:r>
            <a:r>
              <a:rPr lang="ru-RU" baseline="0" dirty="0" smtClean="0"/>
              <a:t> смертельный исход ВОДИТЕЛЕЙ при ДТП при ФРОНТАЛЬНОМ УДАРЕ.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</a:t>
            </a:r>
            <a:r>
              <a:rPr lang="ru-RU" baseline="0" dirty="0" smtClean="0"/>
              <a:t> прогнозе тестировались 5 моделей. Итоговые прогнозы всех моделей, разумеется, желают оставлять лучшего с таким небольшим набором параметров, даже с учетом повышения качества путем подборки гиперпараметров, нормализации показателей и исключения переменных. По итогу, лучшей себя показала модель ДЕРЕВО РЕШЕНИЙ (</a:t>
            </a:r>
            <a:r>
              <a:rPr lang="en-US" baseline="0" dirty="0" smtClean="0"/>
              <a:t>Decision tree</a:t>
            </a:r>
            <a:r>
              <a:rPr lang="ru-RU" baseline="0" dirty="0" smtClean="0"/>
              <a:t>), которая корректно отобразила 16,3% смертельных исходов, и правильно определила 17,6% смертей от реального их количества.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aseline="0" dirty="0" smtClean="0"/>
              <a:t>Практические выводы, сделанные по итогам прогнозных значений совпадают с выводами, представленными на предыдущих слайдах и консолидированы в правой части данного слайда.</a:t>
            </a:r>
          </a:p>
        </p:txBody>
      </p:sp>
      <p:sp>
        <p:nvSpPr>
          <p:cNvPr id="348" name="Google Shape;3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3623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Доклад окончен.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Спасибо</a:t>
            </a:r>
            <a:r>
              <a:rPr lang="ru-RU" baseline="0" dirty="0" smtClean="0"/>
              <a:t> за внимание!</a:t>
            </a:r>
            <a:endParaRPr dirty="0"/>
          </a:p>
        </p:txBody>
      </p:sp>
      <p:sp>
        <p:nvSpPr>
          <p:cNvPr id="439" name="Google Shape;43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лашка для спикера и год">
  <p:cSld name="Плашка для спикера и год">
    <p:bg>
      <p:bgPr>
        <a:solidFill>
          <a:srgbClr val="232F44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70267" y="0"/>
            <a:ext cx="561975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  <a:noFill/>
          <a:ln>
            <a:noFill/>
          </a:ln>
        </p:spPr>
      </p:pic>
      <p:sp>
        <p:nvSpPr>
          <p:cNvPr id="18" name="Google Shape;18;p13"/>
          <p:cNvSpPr/>
          <p:nvPr/>
        </p:nvSpPr>
        <p:spPr>
          <a:xfrm>
            <a:off x="361951" y="5935133"/>
            <a:ext cx="6134100" cy="560916"/>
          </a:xfrm>
          <a:prstGeom prst="roundRect">
            <a:avLst>
              <a:gd name="adj" fmla="val 757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" name="Google Shape;19;p13"/>
          <p:cNvSpPr txBox="1">
            <a:spLocks noGrp="1"/>
          </p:cNvSpPr>
          <p:nvPr>
            <p:ph type="ctrTitle"/>
          </p:nvPr>
        </p:nvSpPr>
        <p:spPr>
          <a:xfrm>
            <a:off x="650277" y="2408235"/>
            <a:ext cx="544096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subTitle" idx="1"/>
          </p:nvPr>
        </p:nvSpPr>
        <p:spPr>
          <a:xfrm>
            <a:off x="650277" y="5165335"/>
            <a:ext cx="5841011" cy="769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13"/>
          <p:cNvSpPr/>
          <p:nvPr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2" name="Google Shape;22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9777" y="709806"/>
            <a:ext cx="1821799" cy="445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7176" y="709807"/>
            <a:ext cx="1778825" cy="44470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 txBox="1">
            <a:spLocks noGrp="1"/>
          </p:cNvSpPr>
          <p:nvPr>
            <p:ph type="body" idx="2"/>
          </p:nvPr>
        </p:nvSpPr>
        <p:spPr>
          <a:xfrm>
            <a:off x="892556" y="6069541"/>
            <a:ext cx="3927093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1pPr>
            <a:lvl2pPr marL="914400" lvl="1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body" idx="3"/>
          </p:nvPr>
        </p:nvSpPr>
        <p:spPr>
          <a:xfrm>
            <a:off x="5732317" y="6069541"/>
            <a:ext cx="758972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1pPr>
            <a:lvl2pPr marL="914400" lvl="1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6" name="Google Shape;26;p13"/>
          <p:cNvPicPr preferRelativeResize="0">
            <a:picLocks noGrp="1"/>
          </p:cNvPicPr>
          <p:nvPr>
            <p:ph type="pic" idx="4"/>
          </p:nvPr>
        </p:nvPicPr>
        <p:blipFill/>
        <p:spPr>
          <a:xfrm>
            <a:off x="741218" y="6137009"/>
            <a:ext cx="157163" cy="15716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27" name="Google Shape;27;p13"/>
          <p:cNvPicPr preferRelativeResize="0">
            <a:picLocks noGrp="1"/>
          </p:cNvPicPr>
          <p:nvPr>
            <p:ph type="pic" idx="5"/>
          </p:nvPr>
        </p:nvPicPr>
        <p:blipFill/>
        <p:spPr>
          <a:xfrm>
            <a:off x="5577535" y="6137009"/>
            <a:ext cx="157163" cy="15716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е картинка ">
  <p:cSld name="Две картинка 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7" name="Google Shape;167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10987" y="566738"/>
            <a:ext cx="518367" cy="511968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1"/>
          <p:cNvSpPr txBox="1">
            <a:spLocks noGrp="1"/>
          </p:cNvSpPr>
          <p:nvPr>
            <p:ph type="dt" idx="10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9" name="Google Shape;169;p31"/>
          <p:cNvSpPr txBox="1">
            <a:spLocks noGrp="1"/>
          </p:cNvSpPr>
          <p:nvPr>
            <p:ph type="ftr" idx="11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0" name="Google Shape;170;p31"/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sp>
        <p:nvSpPr>
          <p:cNvPr id="171" name="Google Shape;171;p31"/>
          <p:cNvSpPr>
            <a:spLocks noGrp="1"/>
          </p:cNvSpPr>
          <p:nvPr>
            <p:ph type="pic" idx="2"/>
          </p:nvPr>
        </p:nvSpPr>
        <p:spPr>
          <a:xfrm>
            <a:off x="6227231" y="1359219"/>
            <a:ext cx="5401203" cy="4548662"/>
          </a:xfrm>
          <a:prstGeom prst="roundRect">
            <a:avLst>
              <a:gd name="adj" fmla="val 1590"/>
            </a:avLst>
          </a:prstGeom>
          <a:noFill/>
          <a:ln>
            <a:noFill/>
          </a:ln>
        </p:spPr>
      </p:sp>
      <p:sp>
        <p:nvSpPr>
          <p:cNvPr id="172" name="Google Shape;172;p31"/>
          <p:cNvSpPr>
            <a:spLocks noGrp="1"/>
          </p:cNvSpPr>
          <p:nvPr>
            <p:ph type="pic" idx="3"/>
          </p:nvPr>
        </p:nvSpPr>
        <p:spPr>
          <a:xfrm>
            <a:off x="563565" y="1359219"/>
            <a:ext cx="5401203" cy="4548662"/>
          </a:xfrm>
          <a:prstGeom prst="roundRect">
            <a:avLst>
              <a:gd name="adj" fmla="val 159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Картинка на пол слайда+текст">
  <p:cSld name="1_Картинка на пол слайда+текст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474977" y="365126"/>
            <a:ext cx="10515600" cy="753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2"/>
          <p:cNvSpPr txBox="1">
            <a:spLocks noGrp="1"/>
          </p:cNvSpPr>
          <p:nvPr>
            <p:ph type="dt" idx="10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6" name="Google Shape;176;p32"/>
          <p:cNvSpPr txBox="1">
            <a:spLocks noGrp="1"/>
          </p:cNvSpPr>
          <p:nvPr>
            <p:ph type="ftr" idx="11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7" name="Google Shape;177;p32"/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sp>
        <p:nvSpPr>
          <p:cNvPr id="178" name="Google Shape;178;p32"/>
          <p:cNvSpPr txBox="1">
            <a:spLocks noGrp="1"/>
          </p:cNvSpPr>
          <p:nvPr>
            <p:ph type="subTitle" idx="1"/>
          </p:nvPr>
        </p:nvSpPr>
        <p:spPr>
          <a:xfrm>
            <a:off x="481326" y="1889760"/>
            <a:ext cx="5483444" cy="4018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9" name="Google Shape;179;p32"/>
          <p:cNvSpPr>
            <a:spLocks noGrp="1"/>
          </p:cNvSpPr>
          <p:nvPr>
            <p:ph type="pic" idx="2"/>
          </p:nvPr>
        </p:nvSpPr>
        <p:spPr>
          <a:xfrm>
            <a:off x="6227231" y="1359219"/>
            <a:ext cx="5401203" cy="4548662"/>
          </a:xfrm>
          <a:prstGeom prst="roundRect">
            <a:avLst>
              <a:gd name="adj" fmla="val 1590"/>
            </a:avLst>
          </a:prstGeom>
          <a:noFill/>
          <a:ln>
            <a:noFill/>
          </a:ln>
        </p:spPr>
      </p:sp>
      <p:sp>
        <p:nvSpPr>
          <p:cNvPr id="180" name="Google Shape;180;p32"/>
          <p:cNvSpPr txBox="1">
            <a:spLocks noGrp="1"/>
          </p:cNvSpPr>
          <p:nvPr>
            <p:ph type="body" idx="3"/>
          </p:nvPr>
        </p:nvSpPr>
        <p:spPr>
          <a:xfrm>
            <a:off x="474976" y="1359219"/>
            <a:ext cx="5489793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е картинки+текст">
  <p:cSld name="Две картинки+текст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>
            <a:spLocks noGrp="1"/>
          </p:cNvSpPr>
          <p:nvPr>
            <p:ph type="title"/>
          </p:nvPr>
        </p:nvSpPr>
        <p:spPr>
          <a:xfrm>
            <a:off x="474977" y="365126"/>
            <a:ext cx="10515600" cy="753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3"/>
          <p:cNvSpPr txBox="1">
            <a:spLocks noGrp="1"/>
          </p:cNvSpPr>
          <p:nvPr>
            <p:ph type="dt" idx="10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84" name="Google Shape;184;p33"/>
          <p:cNvSpPr txBox="1">
            <a:spLocks noGrp="1"/>
          </p:cNvSpPr>
          <p:nvPr>
            <p:ph type="ftr" idx="11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85" name="Google Shape;185;p33"/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sp>
        <p:nvSpPr>
          <p:cNvPr id="186" name="Google Shape;186;p33"/>
          <p:cNvSpPr txBox="1">
            <a:spLocks noGrp="1"/>
          </p:cNvSpPr>
          <p:nvPr>
            <p:ph type="subTitle" idx="1"/>
          </p:nvPr>
        </p:nvSpPr>
        <p:spPr>
          <a:xfrm>
            <a:off x="481326" y="1889760"/>
            <a:ext cx="5483444" cy="4018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7" name="Google Shape;187;p33"/>
          <p:cNvSpPr>
            <a:spLocks noGrp="1"/>
          </p:cNvSpPr>
          <p:nvPr>
            <p:ph type="pic" idx="2"/>
          </p:nvPr>
        </p:nvSpPr>
        <p:spPr>
          <a:xfrm>
            <a:off x="6227231" y="1359219"/>
            <a:ext cx="5401203" cy="2136456"/>
          </a:xfrm>
          <a:prstGeom prst="roundRect">
            <a:avLst>
              <a:gd name="adj" fmla="val 1590"/>
            </a:avLst>
          </a:prstGeom>
          <a:noFill/>
          <a:ln>
            <a:noFill/>
          </a:ln>
        </p:spPr>
      </p:sp>
      <p:sp>
        <p:nvSpPr>
          <p:cNvPr id="188" name="Google Shape;188;p33"/>
          <p:cNvSpPr>
            <a:spLocks noGrp="1"/>
          </p:cNvSpPr>
          <p:nvPr>
            <p:ph type="pic" idx="3"/>
          </p:nvPr>
        </p:nvSpPr>
        <p:spPr>
          <a:xfrm>
            <a:off x="6227231" y="3771423"/>
            <a:ext cx="5401203" cy="2136456"/>
          </a:xfrm>
          <a:prstGeom prst="roundRect">
            <a:avLst>
              <a:gd name="adj" fmla="val 1590"/>
            </a:avLst>
          </a:prstGeom>
          <a:noFill/>
          <a:ln>
            <a:noFill/>
          </a:ln>
        </p:spPr>
      </p:sp>
      <p:sp>
        <p:nvSpPr>
          <p:cNvPr id="189" name="Google Shape;189;p33"/>
          <p:cNvSpPr txBox="1">
            <a:spLocks noGrp="1"/>
          </p:cNvSpPr>
          <p:nvPr>
            <p:ph type="body" idx="4"/>
          </p:nvPr>
        </p:nvSpPr>
        <p:spPr>
          <a:xfrm>
            <a:off x="474976" y="1359219"/>
            <a:ext cx="5489793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е картинки вертикально+текст">
  <p:cSld name="Две картинки вертикально+текст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474977" y="365126"/>
            <a:ext cx="10515600" cy="753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4"/>
          <p:cNvSpPr txBox="1">
            <a:spLocks noGrp="1"/>
          </p:cNvSpPr>
          <p:nvPr>
            <p:ph type="dt" idx="10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93" name="Google Shape;193;p34"/>
          <p:cNvSpPr txBox="1">
            <a:spLocks noGrp="1"/>
          </p:cNvSpPr>
          <p:nvPr>
            <p:ph type="ftr" idx="11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94" name="Google Shape;194;p34"/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sp>
        <p:nvSpPr>
          <p:cNvPr id="195" name="Google Shape;195;p34"/>
          <p:cNvSpPr txBox="1">
            <a:spLocks noGrp="1"/>
          </p:cNvSpPr>
          <p:nvPr>
            <p:ph type="subTitle" idx="1"/>
          </p:nvPr>
        </p:nvSpPr>
        <p:spPr>
          <a:xfrm>
            <a:off x="481326" y="1889760"/>
            <a:ext cx="5483444" cy="4018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6" name="Google Shape;196;p34"/>
          <p:cNvSpPr>
            <a:spLocks noGrp="1"/>
          </p:cNvSpPr>
          <p:nvPr>
            <p:ph type="pic" idx="2"/>
          </p:nvPr>
        </p:nvSpPr>
        <p:spPr>
          <a:xfrm>
            <a:off x="6227231" y="1359218"/>
            <a:ext cx="2565263" cy="4548659"/>
          </a:xfrm>
          <a:prstGeom prst="roundRect">
            <a:avLst>
              <a:gd name="adj" fmla="val 1590"/>
            </a:avLst>
          </a:prstGeom>
          <a:noFill/>
          <a:ln>
            <a:noFill/>
          </a:ln>
        </p:spPr>
      </p:sp>
      <p:sp>
        <p:nvSpPr>
          <p:cNvPr id="197" name="Google Shape;197;p34"/>
          <p:cNvSpPr>
            <a:spLocks noGrp="1"/>
          </p:cNvSpPr>
          <p:nvPr>
            <p:ph type="pic" idx="3"/>
          </p:nvPr>
        </p:nvSpPr>
        <p:spPr>
          <a:xfrm>
            <a:off x="9070510" y="1359218"/>
            <a:ext cx="2557924" cy="4548661"/>
          </a:xfrm>
          <a:prstGeom prst="roundRect">
            <a:avLst>
              <a:gd name="adj" fmla="val 1590"/>
            </a:avLst>
          </a:prstGeom>
          <a:noFill/>
          <a:ln>
            <a:noFill/>
          </a:ln>
        </p:spPr>
      </p:sp>
      <p:sp>
        <p:nvSpPr>
          <p:cNvPr id="198" name="Google Shape;198;p34"/>
          <p:cNvSpPr txBox="1">
            <a:spLocks noGrp="1"/>
          </p:cNvSpPr>
          <p:nvPr>
            <p:ph type="body" idx="4"/>
          </p:nvPr>
        </p:nvSpPr>
        <p:spPr>
          <a:xfrm>
            <a:off x="474976" y="1359219"/>
            <a:ext cx="5489793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_4 ряда">
  <p:cSld name="4 плашки_4 ряда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1" name="Google Shape;201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10987" y="566738"/>
            <a:ext cx="518367" cy="511968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5"/>
          <p:cNvSpPr txBox="1">
            <a:spLocks noGrp="1"/>
          </p:cNvSpPr>
          <p:nvPr>
            <p:ph type="dt" idx="10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3" name="Google Shape;203;p35"/>
          <p:cNvSpPr txBox="1">
            <a:spLocks noGrp="1"/>
          </p:cNvSpPr>
          <p:nvPr>
            <p:ph type="ftr" idx="11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4" name="Google Shape;204;p35"/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sp>
        <p:nvSpPr>
          <p:cNvPr id="205" name="Google Shape;205;p35"/>
          <p:cNvSpPr/>
          <p:nvPr/>
        </p:nvSpPr>
        <p:spPr>
          <a:xfrm>
            <a:off x="563566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6" name="Google Shape;206;p35"/>
          <p:cNvSpPr/>
          <p:nvPr/>
        </p:nvSpPr>
        <p:spPr>
          <a:xfrm>
            <a:off x="3399505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7" name="Google Shape;207;p35"/>
          <p:cNvSpPr/>
          <p:nvPr/>
        </p:nvSpPr>
        <p:spPr>
          <a:xfrm>
            <a:off x="6234571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8" name="Google Shape;208;p35"/>
          <p:cNvSpPr/>
          <p:nvPr/>
        </p:nvSpPr>
        <p:spPr>
          <a:xfrm>
            <a:off x="9070510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9" name="Google Shape;209;p35"/>
          <p:cNvSpPr txBox="1">
            <a:spLocks noGrp="1"/>
          </p:cNvSpPr>
          <p:nvPr>
            <p:ph type="body" idx="1"/>
          </p:nvPr>
        </p:nvSpPr>
        <p:spPr>
          <a:xfrm>
            <a:off x="758067" y="2490193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35"/>
          <p:cNvSpPr txBox="1">
            <a:spLocks noGrp="1"/>
          </p:cNvSpPr>
          <p:nvPr>
            <p:ph type="body" idx="2"/>
          </p:nvPr>
        </p:nvSpPr>
        <p:spPr>
          <a:xfrm>
            <a:off x="758067" y="3128523"/>
            <a:ext cx="2168921" cy="2510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p35"/>
          <p:cNvSpPr txBox="1">
            <a:spLocks noGrp="1"/>
          </p:cNvSpPr>
          <p:nvPr>
            <p:ph type="body" idx="3"/>
          </p:nvPr>
        </p:nvSpPr>
        <p:spPr>
          <a:xfrm>
            <a:off x="3596517" y="2490193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35"/>
          <p:cNvSpPr txBox="1">
            <a:spLocks noGrp="1"/>
          </p:cNvSpPr>
          <p:nvPr>
            <p:ph type="body" idx="4"/>
          </p:nvPr>
        </p:nvSpPr>
        <p:spPr>
          <a:xfrm>
            <a:off x="3596517" y="3128523"/>
            <a:ext cx="2168921" cy="2510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35"/>
          <p:cNvSpPr txBox="1">
            <a:spLocks noGrp="1"/>
          </p:cNvSpPr>
          <p:nvPr>
            <p:ph type="body" idx="5"/>
          </p:nvPr>
        </p:nvSpPr>
        <p:spPr>
          <a:xfrm>
            <a:off x="6425442" y="2490193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35"/>
          <p:cNvSpPr txBox="1">
            <a:spLocks noGrp="1"/>
          </p:cNvSpPr>
          <p:nvPr>
            <p:ph type="body" idx="6"/>
          </p:nvPr>
        </p:nvSpPr>
        <p:spPr>
          <a:xfrm>
            <a:off x="6425442" y="3128523"/>
            <a:ext cx="2168921" cy="2510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35"/>
          <p:cNvSpPr txBox="1">
            <a:spLocks noGrp="1"/>
          </p:cNvSpPr>
          <p:nvPr>
            <p:ph type="body" idx="7"/>
          </p:nvPr>
        </p:nvSpPr>
        <p:spPr>
          <a:xfrm>
            <a:off x="9265012" y="2490193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35"/>
          <p:cNvSpPr txBox="1">
            <a:spLocks noGrp="1"/>
          </p:cNvSpPr>
          <p:nvPr>
            <p:ph type="body" idx="8"/>
          </p:nvPr>
        </p:nvSpPr>
        <p:spPr>
          <a:xfrm>
            <a:off x="9265012" y="3128523"/>
            <a:ext cx="2168921" cy="2510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плашек">
  <p:cSld name="6 плашек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19" name="Google Shape;219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10987" y="566738"/>
            <a:ext cx="518367" cy="511968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6"/>
          <p:cNvSpPr txBox="1">
            <a:spLocks noGrp="1"/>
          </p:cNvSpPr>
          <p:nvPr>
            <p:ph type="dt" idx="10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1" name="Google Shape;221;p36"/>
          <p:cNvSpPr txBox="1">
            <a:spLocks noGrp="1"/>
          </p:cNvSpPr>
          <p:nvPr>
            <p:ph type="ftr" idx="11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2" name="Google Shape;222;p36"/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sp>
        <p:nvSpPr>
          <p:cNvPr id="223" name="Google Shape;223;p36"/>
          <p:cNvSpPr/>
          <p:nvPr/>
        </p:nvSpPr>
        <p:spPr>
          <a:xfrm>
            <a:off x="56356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4" name="Google Shape;224;p36"/>
          <p:cNvSpPr/>
          <p:nvPr/>
        </p:nvSpPr>
        <p:spPr>
          <a:xfrm>
            <a:off x="434538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5" name="Google Shape;225;p36"/>
          <p:cNvSpPr/>
          <p:nvPr/>
        </p:nvSpPr>
        <p:spPr>
          <a:xfrm>
            <a:off x="812720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36"/>
          <p:cNvSpPr/>
          <p:nvPr/>
        </p:nvSpPr>
        <p:spPr>
          <a:xfrm>
            <a:off x="56356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7" name="Google Shape;227;p36"/>
          <p:cNvSpPr/>
          <p:nvPr/>
        </p:nvSpPr>
        <p:spPr>
          <a:xfrm>
            <a:off x="434538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8" name="Google Shape;228;p36"/>
          <p:cNvSpPr/>
          <p:nvPr/>
        </p:nvSpPr>
        <p:spPr>
          <a:xfrm>
            <a:off x="812720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9" name="Google Shape;229;p36"/>
          <p:cNvSpPr txBox="1">
            <a:spLocks noGrp="1"/>
          </p:cNvSpPr>
          <p:nvPr>
            <p:ph type="body" idx="1"/>
          </p:nvPr>
        </p:nvSpPr>
        <p:spPr>
          <a:xfrm>
            <a:off x="755254" y="1677556"/>
            <a:ext cx="3117852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0" name="Google Shape;230;p36"/>
          <p:cNvSpPr txBox="1">
            <a:spLocks noGrp="1"/>
          </p:cNvSpPr>
          <p:nvPr>
            <p:ph type="body" idx="2"/>
          </p:nvPr>
        </p:nvSpPr>
        <p:spPr>
          <a:xfrm>
            <a:off x="755254" y="2222695"/>
            <a:ext cx="3117852" cy="95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36"/>
          <p:cNvSpPr txBox="1">
            <a:spLocks noGrp="1"/>
          </p:cNvSpPr>
          <p:nvPr>
            <p:ph type="body" idx="3"/>
          </p:nvPr>
        </p:nvSpPr>
        <p:spPr>
          <a:xfrm>
            <a:off x="4537074" y="1677556"/>
            <a:ext cx="3117852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p36"/>
          <p:cNvSpPr txBox="1">
            <a:spLocks noGrp="1"/>
          </p:cNvSpPr>
          <p:nvPr>
            <p:ph type="body" idx="4"/>
          </p:nvPr>
        </p:nvSpPr>
        <p:spPr>
          <a:xfrm>
            <a:off x="4537074" y="2222695"/>
            <a:ext cx="3117852" cy="95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3" name="Google Shape;233;p36"/>
          <p:cNvSpPr txBox="1">
            <a:spLocks noGrp="1"/>
          </p:cNvSpPr>
          <p:nvPr>
            <p:ph type="body" idx="5"/>
          </p:nvPr>
        </p:nvSpPr>
        <p:spPr>
          <a:xfrm>
            <a:off x="8318894" y="1677556"/>
            <a:ext cx="3117852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4" name="Google Shape;234;p36"/>
          <p:cNvSpPr txBox="1">
            <a:spLocks noGrp="1"/>
          </p:cNvSpPr>
          <p:nvPr>
            <p:ph type="body" idx="6"/>
          </p:nvPr>
        </p:nvSpPr>
        <p:spPr>
          <a:xfrm>
            <a:off x="8318894" y="2222695"/>
            <a:ext cx="3117852" cy="95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5" name="Google Shape;235;p36"/>
          <p:cNvSpPr txBox="1">
            <a:spLocks noGrp="1"/>
          </p:cNvSpPr>
          <p:nvPr>
            <p:ph type="body" idx="7"/>
          </p:nvPr>
        </p:nvSpPr>
        <p:spPr>
          <a:xfrm>
            <a:off x="755254" y="4122422"/>
            <a:ext cx="3117852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6" name="Google Shape;236;p36"/>
          <p:cNvSpPr txBox="1">
            <a:spLocks noGrp="1"/>
          </p:cNvSpPr>
          <p:nvPr>
            <p:ph type="body" idx="8"/>
          </p:nvPr>
        </p:nvSpPr>
        <p:spPr>
          <a:xfrm>
            <a:off x="755254" y="4667561"/>
            <a:ext cx="3117852" cy="95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" name="Google Shape;237;p36"/>
          <p:cNvSpPr txBox="1">
            <a:spLocks noGrp="1"/>
          </p:cNvSpPr>
          <p:nvPr>
            <p:ph type="body" idx="9"/>
          </p:nvPr>
        </p:nvSpPr>
        <p:spPr>
          <a:xfrm>
            <a:off x="4537074" y="4122422"/>
            <a:ext cx="3117852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8" name="Google Shape;238;p36"/>
          <p:cNvSpPr txBox="1">
            <a:spLocks noGrp="1"/>
          </p:cNvSpPr>
          <p:nvPr>
            <p:ph type="body" idx="13"/>
          </p:nvPr>
        </p:nvSpPr>
        <p:spPr>
          <a:xfrm>
            <a:off x="4537074" y="4667561"/>
            <a:ext cx="3117852" cy="95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9" name="Google Shape;239;p36"/>
          <p:cNvSpPr txBox="1">
            <a:spLocks noGrp="1"/>
          </p:cNvSpPr>
          <p:nvPr>
            <p:ph type="body" idx="14"/>
          </p:nvPr>
        </p:nvSpPr>
        <p:spPr>
          <a:xfrm>
            <a:off x="8318894" y="4122422"/>
            <a:ext cx="3117852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0" name="Google Shape;240;p36"/>
          <p:cNvSpPr txBox="1">
            <a:spLocks noGrp="1"/>
          </p:cNvSpPr>
          <p:nvPr>
            <p:ph type="body" idx="15"/>
          </p:nvPr>
        </p:nvSpPr>
        <p:spPr>
          <a:xfrm>
            <a:off x="8318894" y="4667561"/>
            <a:ext cx="3117852" cy="95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плашек">
  <p:cSld name="12 плашек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43" name="Google Shape;243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10987" y="566738"/>
            <a:ext cx="518367" cy="511968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7"/>
          <p:cNvSpPr txBox="1">
            <a:spLocks noGrp="1"/>
          </p:cNvSpPr>
          <p:nvPr>
            <p:ph type="dt" idx="10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5" name="Google Shape;245;p37"/>
          <p:cNvSpPr txBox="1">
            <a:spLocks noGrp="1"/>
          </p:cNvSpPr>
          <p:nvPr>
            <p:ph type="ftr" idx="11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6" name="Google Shape;246;p37"/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sp>
        <p:nvSpPr>
          <p:cNvPr id="247" name="Google Shape;247;p37"/>
          <p:cNvSpPr/>
          <p:nvPr/>
        </p:nvSpPr>
        <p:spPr>
          <a:xfrm>
            <a:off x="563566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8" name="Google Shape;248;p37"/>
          <p:cNvSpPr/>
          <p:nvPr/>
        </p:nvSpPr>
        <p:spPr>
          <a:xfrm>
            <a:off x="3399506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9" name="Google Shape;249;p37"/>
          <p:cNvSpPr/>
          <p:nvPr/>
        </p:nvSpPr>
        <p:spPr>
          <a:xfrm>
            <a:off x="6234571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0" name="Google Shape;250;p37"/>
          <p:cNvSpPr/>
          <p:nvPr/>
        </p:nvSpPr>
        <p:spPr>
          <a:xfrm>
            <a:off x="9070511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1" name="Google Shape;251;p37"/>
          <p:cNvSpPr/>
          <p:nvPr/>
        </p:nvSpPr>
        <p:spPr>
          <a:xfrm>
            <a:off x="563566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2" name="Google Shape;252;p37"/>
          <p:cNvSpPr/>
          <p:nvPr/>
        </p:nvSpPr>
        <p:spPr>
          <a:xfrm>
            <a:off x="3399506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3" name="Google Shape;253;p37"/>
          <p:cNvSpPr/>
          <p:nvPr/>
        </p:nvSpPr>
        <p:spPr>
          <a:xfrm>
            <a:off x="6234571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4" name="Google Shape;254;p37"/>
          <p:cNvSpPr/>
          <p:nvPr/>
        </p:nvSpPr>
        <p:spPr>
          <a:xfrm>
            <a:off x="9070511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5" name="Google Shape;255;p37"/>
          <p:cNvSpPr/>
          <p:nvPr/>
        </p:nvSpPr>
        <p:spPr>
          <a:xfrm>
            <a:off x="563566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3399506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7" name="Google Shape;257;p37"/>
          <p:cNvSpPr/>
          <p:nvPr/>
        </p:nvSpPr>
        <p:spPr>
          <a:xfrm>
            <a:off x="6234571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8" name="Google Shape;258;p37"/>
          <p:cNvSpPr/>
          <p:nvPr/>
        </p:nvSpPr>
        <p:spPr>
          <a:xfrm>
            <a:off x="9070511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9" name="Google Shape;259;p37"/>
          <p:cNvSpPr txBox="1">
            <a:spLocks noGrp="1"/>
          </p:cNvSpPr>
          <p:nvPr>
            <p:ph type="body" idx="1"/>
          </p:nvPr>
        </p:nvSpPr>
        <p:spPr>
          <a:xfrm>
            <a:off x="758067" y="1511579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0" name="Google Shape;260;p37"/>
          <p:cNvSpPr txBox="1">
            <a:spLocks noGrp="1"/>
          </p:cNvSpPr>
          <p:nvPr>
            <p:ph type="body" idx="2"/>
          </p:nvPr>
        </p:nvSpPr>
        <p:spPr>
          <a:xfrm>
            <a:off x="758067" y="1867179"/>
            <a:ext cx="2168921" cy="628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1" name="Google Shape;261;p37"/>
          <p:cNvSpPr txBox="1">
            <a:spLocks noGrp="1"/>
          </p:cNvSpPr>
          <p:nvPr>
            <p:ph type="body" idx="3"/>
          </p:nvPr>
        </p:nvSpPr>
        <p:spPr>
          <a:xfrm>
            <a:off x="3596517" y="1511579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2" name="Google Shape;262;p37"/>
          <p:cNvSpPr txBox="1">
            <a:spLocks noGrp="1"/>
          </p:cNvSpPr>
          <p:nvPr>
            <p:ph type="body" idx="4"/>
          </p:nvPr>
        </p:nvSpPr>
        <p:spPr>
          <a:xfrm>
            <a:off x="3596517" y="1867179"/>
            <a:ext cx="2168921" cy="628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3" name="Google Shape;263;p37"/>
          <p:cNvSpPr txBox="1">
            <a:spLocks noGrp="1"/>
          </p:cNvSpPr>
          <p:nvPr>
            <p:ph type="body" idx="5"/>
          </p:nvPr>
        </p:nvSpPr>
        <p:spPr>
          <a:xfrm>
            <a:off x="6425442" y="1511579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4" name="Google Shape;264;p37"/>
          <p:cNvSpPr txBox="1">
            <a:spLocks noGrp="1"/>
          </p:cNvSpPr>
          <p:nvPr>
            <p:ph type="body" idx="6"/>
          </p:nvPr>
        </p:nvSpPr>
        <p:spPr>
          <a:xfrm>
            <a:off x="6425442" y="1867179"/>
            <a:ext cx="2168921" cy="628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5" name="Google Shape;265;p37"/>
          <p:cNvSpPr txBox="1">
            <a:spLocks noGrp="1"/>
          </p:cNvSpPr>
          <p:nvPr>
            <p:ph type="body" idx="7"/>
          </p:nvPr>
        </p:nvSpPr>
        <p:spPr>
          <a:xfrm>
            <a:off x="9265012" y="1511579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6" name="Google Shape;266;p37"/>
          <p:cNvSpPr txBox="1">
            <a:spLocks noGrp="1"/>
          </p:cNvSpPr>
          <p:nvPr>
            <p:ph type="body" idx="8"/>
          </p:nvPr>
        </p:nvSpPr>
        <p:spPr>
          <a:xfrm>
            <a:off x="9265012" y="1867179"/>
            <a:ext cx="2168921" cy="628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7" name="Google Shape;267;p37"/>
          <p:cNvSpPr txBox="1">
            <a:spLocks noGrp="1"/>
          </p:cNvSpPr>
          <p:nvPr>
            <p:ph type="body" idx="9"/>
          </p:nvPr>
        </p:nvSpPr>
        <p:spPr>
          <a:xfrm>
            <a:off x="758067" y="3154439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8" name="Google Shape;268;p37"/>
          <p:cNvSpPr txBox="1">
            <a:spLocks noGrp="1"/>
          </p:cNvSpPr>
          <p:nvPr>
            <p:ph type="body" idx="13"/>
          </p:nvPr>
        </p:nvSpPr>
        <p:spPr>
          <a:xfrm>
            <a:off x="758067" y="3510039"/>
            <a:ext cx="2168921" cy="628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9" name="Google Shape;269;p37"/>
          <p:cNvSpPr txBox="1">
            <a:spLocks noGrp="1"/>
          </p:cNvSpPr>
          <p:nvPr>
            <p:ph type="body" idx="14"/>
          </p:nvPr>
        </p:nvSpPr>
        <p:spPr>
          <a:xfrm>
            <a:off x="3596517" y="3154439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0" name="Google Shape;270;p37"/>
          <p:cNvSpPr txBox="1">
            <a:spLocks noGrp="1"/>
          </p:cNvSpPr>
          <p:nvPr>
            <p:ph type="body" idx="15"/>
          </p:nvPr>
        </p:nvSpPr>
        <p:spPr>
          <a:xfrm>
            <a:off x="3596517" y="3510039"/>
            <a:ext cx="2168921" cy="628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1" name="Google Shape;271;p37"/>
          <p:cNvSpPr txBox="1">
            <a:spLocks noGrp="1"/>
          </p:cNvSpPr>
          <p:nvPr>
            <p:ph type="body" idx="16"/>
          </p:nvPr>
        </p:nvSpPr>
        <p:spPr>
          <a:xfrm>
            <a:off x="6425442" y="3154439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2" name="Google Shape;272;p37"/>
          <p:cNvSpPr txBox="1">
            <a:spLocks noGrp="1"/>
          </p:cNvSpPr>
          <p:nvPr>
            <p:ph type="body" idx="17"/>
          </p:nvPr>
        </p:nvSpPr>
        <p:spPr>
          <a:xfrm>
            <a:off x="6425442" y="3510039"/>
            <a:ext cx="2168921" cy="628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3" name="Google Shape;273;p37"/>
          <p:cNvSpPr txBox="1">
            <a:spLocks noGrp="1"/>
          </p:cNvSpPr>
          <p:nvPr>
            <p:ph type="body" idx="18"/>
          </p:nvPr>
        </p:nvSpPr>
        <p:spPr>
          <a:xfrm>
            <a:off x="9265012" y="3154439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4" name="Google Shape;274;p37"/>
          <p:cNvSpPr txBox="1">
            <a:spLocks noGrp="1"/>
          </p:cNvSpPr>
          <p:nvPr>
            <p:ph type="body" idx="19"/>
          </p:nvPr>
        </p:nvSpPr>
        <p:spPr>
          <a:xfrm>
            <a:off x="9265012" y="3510039"/>
            <a:ext cx="2168921" cy="628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5" name="Google Shape;275;p37"/>
          <p:cNvSpPr txBox="1">
            <a:spLocks noGrp="1"/>
          </p:cNvSpPr>
          <p:nvPr>
            <p:ph type="body" idx="20"/>
          </p:nvPr>
        </p:nvSpPr>
        <p:spPr>
          <a:xfrm>
            <a:off x="758067" y="4762700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6" name="Google Shape;276;p37"/>
          <p:cNvSpPr txBox="1">
            <a:spLocks noGrp="1"/>
          </p:cNvSpPr>
          <p:nvPr>
            <p:ph type="body" idx="21"/>
          </p:nvPr>
        </p:nvSpPr>
        <p:spPr>
          <a:xfrm>
            <a:off x="758067" y="5118300"/>
            <a:ext cx="2168921" cy="628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7" name="Google Shape;277;p37"/>
          <p:cNvSpPr txBox="1">
            <a:spLocks noGrp="1"/>
          </p:cNvSpPr>
          <p:nvPr>
            <p:ph type="body" idx="22"/>
          </p:nvPr>
        </p:nvSpPr>
        <p:spPr>
          <a:xfrm>
            <a:off x="3596517" y="4762700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8" name="Google Shape;278;p37"/>
          <p:cNvSpPr txBox="1">
            <a:spLocks noGrp="1"/>
          </p:cNvSpPr>
          <p:nvPr>
            <p:ph type="body" idx="23"/>
          </p:nvPr>
        </p:nvSpPr>
        <p:spPr>
          <a:xfrm>
            <a:off x="3596517" y="5118300"/>
            <a:ext cx="2168921" cy="628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9" name="Google Shape;279;p37"/>
          <p:cNvSpPr txBox="1">
            <a:spLocks noGrp="1"/>
          </p:cNvSpPr>
          <p:nvPr>
            <p:ph type="body" idx="24"/>
          </p:nvPr>
        </p:nvSpPr>
        <p:spPr>
          <a:xfrm>
            <a:off x="6425442" y="4762700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0" name="Google Shape;280;p37"/>
          <p:cNvSpPr txBox="1">
            <a:spLocks noGrp="1"/>
          </p:cNvSpPr>
          <p:nvPr>
            <p:ph type="body" idx="25"/>
          </p:nvPr>
        </p:nvSpPr>
        <p:spPr>
          <a:xfrm>
            <a:off x="6425442" y="5118300"/>
            <a:ext cx="2168921" cy="628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1" name="Google Shape;281;p37"/>
          <p:cNvSpPr txBox="1">
            <a:spLocks noGrp="1"/>
          </p:cNvSpPr>
          <p:nvPr>
            <p:ph type="body" idx="26"/>
          </p:nvPr>
        </p:nvSpPr>
        <p:spPr>
          <a:xfrm>
            <a:off x="9265012" y="4762700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2" name="Google Shape;282;p37"/>
          <p:cNvSpPr txBox="1">
            <a:spLocks noGrp="1"/>
          </p:cNvSpPr>
          <p:nvPr>
            <p:ph type="body" idx="27"/>
          </p:nvPr>
        </p:nvSpPr>
        <p:spPr>
          <a:xfrm>
            <a:off x="9265012" y="5118300"/>
            <a:ext cx="2168921" cy="628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лючительный_Первый вариант">
  <p:cSld name="Заключительный_Первый вариант">
    <p:bg>
      <p:bgPr>
        <a:solidFill>
          <a:schemeClr val="dk2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5"/>
          <p:cNvSpPr/>
          <p:nvPr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1" name="Google Shape;291;p25"/>
          <p:cNvSpPr/>
          <p:nvPr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2" name="Google Shape;292;p25"/>
          <p:cNvSpPr/>
          <p:nvPr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93" name="Google Shape;293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3566" y="1355724"/>
            <a:ext cx="5395274" cy="4937279"/>
          </a:xfrm>
          <a:prstGeom prst="roundRect">
            <a:avLst>
              <a:gd name="adj" fmla="val 757"/>
            </a:avLst>
          </a:prstGeom>
          <a:noFill/>
          <a:ln>
            <a:noFill/>
          </a:ln>
        </p:spPr>
      </p:pic>
      <p:sp>
        <p:nvSpPr>
          <p:cNvPr id="294" name="Google Shape;294;p25"/>
          <p:cNvSpPr/>
          <p:nvPr/>
        </p:nvSpPr>
        <p:spPr>
          <a:xfrm>
            <a:off x="629728" y="5175849"/>
            <a:ext cx="5253488" cy="1055690"/>
          </a:xfrm>
          <a:prstGeom prst="roundRect">
            <a:avLst>
              <a:gd name="adj" fmla="val 1631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95" name="Google Shape;29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947" y="626461"/>
            <a:ext cx="1821799" cy="44589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5"/>
          <p:cNvSpPr txBox="1"/>
          <p:nvPr/>
        </p:nvSpPr>
        <p:spPr>
          <a:xfrm>
            <a:off x="918250" y="5472862"/>
            <a:ext cx="392032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Спасибо за внимание!</a:t>
            </a:r>
            <a:endParaRPr dirty="0"/>
          </a:p>
        </p:txBody>
      </p:sp>
      <p:sp>
        <p:nvSpPr>
          <p:cNvPr id="297" name="Google Shape;297;p25"/>
          <p:cNvSpPr txBox="1">
            <a:spLocks noGrp="1"/>
          </p:cNvSpPr>
          <p:nvPr>
            <p:ph type="body" idx="1"/>
          </p:nvPr>
        </p:nvSpPr>
        <p:spPr>
          <a:xfrm>
            <a:off x="6669949" y="3983374"/>
            <a:ext cx="1859283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98" name="Google Shape;298;p2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6485802" y="4019886"/>
            <a:ext cx="157163" cy="15716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299" name="Google Shape;299;p25"/>
          <p:cNvPicPr preferRelativeResize="0">
            <a:picLocks noGrp="1"/>
          </p:cNvPicPr>
          <p:nvPr>
            <p:ph type="pic" idx="3"/>
          </p:nvPr>
        </p:nvPicPr>
        <p:blipFill/>
        <p:spPr>
          <a:xfrm>
            <a:off x="6479482" y="4441114"/>
            <a:ext cx="157163" cy="15716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300" name="Google Shape;300;p25"/>
          <p:cNvSpPr txBox="1">
            <a:spLocks noGrp="1"/>
          </p:cNvSpPr>
          <p:nvPr>
            <p:ph type="body" idx="4"/>
          </p:nvPr>
        </p:nvSpPr>
        <p:spPr>
          <a:xfrm>
            <a:off x="6669949" y="4404602"/>
            <a:ext cx="2339654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01" name="Google Shape;301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33161" y="4762244"/>
            <a:ext cx="2625090" cy="1530759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5"/>
          <p:cNvSpPr/>
          <p:nvPr/>
        </p:nvSpPr>
        <p:spPr>
          <a:xfrm>
            <a:off x="9132571" y="1428750"/>
            <a:ext cx="2424970" cy="4802789"/>
          </a:xfrm>
          <a:prstGeom prst="roundRect">
            <a:avLst>
              <a:gd name="adj" fmla="val 163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03" name="Google Shape;303;p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132571" y="4813957"/>
            <a:ext cx="2424970" cy="1417582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5"/>
          <p:cNvSpPr txBox="1"/>
          <p:nvPr/>
        </p:nvSpPr>
        <p:spPr>
          <a:xfrm>
            <a:off x="6385212" y="2066422"/>
            <a:ext cx="189258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Контакты</a:t>
            </a:r>
            <a:endParaRPr dirty="0"/>
          </a:p>
        </p:txBody>
      </p:sp>
      <p:sp>
        <p:nvSpPr>
          <p:cNvPr id="305" name="Google Shape;305;p25"/>
          <p:cNvSpPr txBox="1"/>
          <p:nvPr/>
        </p:nvSpPr>
        <p:spPr>
          <a:xfrm>
            <a:off x="9284623" y="2066422"/>
            <a:ext cx="189258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232F44"/>
                </a:solidFill>
                <a:latin typeface="Montserrat"/>
                <a:ea typeface="Montserrat"/>
                <a:cs typeface="Montserrat"/>
                <a:sym typeface="Montserrat"/>
              </a:rPr>
              <a:t>Сайт </a:t>
            </a:r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 подвалом/Колонтикулом">
  <p:cSld name="С подвалом/Колонтикулом">
    <p:bg>
      <p:bgPr>
        <a:solidFill>
          <a:srgbClr val="000000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8"/>
          <p:cNvPicPr preferRelativeResize="0"/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8"/>
          <p:cNvSpPr/>
          <p:nvPr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" name="Google Shape;315;p38"/>
          <p:cNvSpPr/>
          <p:nvPr/>
        </p:nvSpPr>
        <p:spPr>
          <a:xfrm>
            <a:off x="285750" y="6191249"/>
            <a:ext cx="11620502" cy="383381"/>
          </a:xfrm>
          <a:prstGeom prst="roundRect">
            <a:avLst>
              <a:gd name="adj" fmla="val 13930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6" name="Google Shape;316;p38"/>
          <p:cNvSpPr txBox="1">
            <a:spLocks noGrp="1"/>
          </p:cNvSpPr>
          <p:nvPr>
            <p:ph type="ctrTitle"/>
          </p:nvPr>
        </p:nvSpPr>
        <p:spPr>
          <a:xfrm>
            <a:off x="474433" y="3736286"/>
            <a:ext cx="4155623" cy="82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Medium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8"/>
          <p:cNvSpPr txBox="1">
            <a:spLocks noGrp="1"/>
          </p:cNvSpPr>
          <p:nvPr>
            <p:ph type="subTitle" idx="1"/>
          </p:nvPr>
        </p:nvSpPr>
        <p:spPr>
          <a:xfrm>
            <a:off x="474434" y="5479583"/>
            <a:ext cx="4567466" cy="569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8" name="Google Shape;318;p38"/>
          <p:cNvSpPr txBox="1">
            <a:spLocks noGrp="1"/>
          </p:cNvSpPr>
          <p:nvPr>
            <p:ph type="dt" idx="10"/>
          </p:nvPr>
        </p:nvSpPr>
        <p:spPr>
          <a:xfrm>
            <a:off x="11394279" y="6253343"/>
            <a:ext cx="356895" cy="259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19" name="Google Shape;319;p38"/>
          <p:cNvSpPr txBox="1">
            <a:spLocks noGrp="1"/>
          </p:cNvSpPr>
          <p:nvPr>
            <p:ph type="ftr" idx="11"/>
          </p:nvPr>
        </p:nvSpPr>
        <p:spPr>
          <a:xfrm>
            <a:off x="730249" y="6253344"/>
            <a:ext cx="10080329" cy="259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00000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0" name="Google Shape;320;p38"/>
          <p:cNvSpPr txBox="1">
            <a:spLocks noGrp="1"/>
          </p:cNvSpPr>
          <p:nvPr>
            <p:ph type="sldNum" idx="12"/>
          </p:nvPr>
        </p:nvSpPr>
        <p:spPr>
          <a:xfrm>
            <a:off x="10965655" y="6253343"/>
            <a:ext cx="428624" cy="259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lvl="1" indent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lvl="2" indent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lvl="3" indent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lvl="4" indent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lvl="5" indent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lvl="6" indent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lvl="7" indent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lvl="8" indent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sp>
        <p:nvSpPr>
          <p:cNvPr id="321" name="Google Shape;321;p38"/>
          <p:cNvSpPr txBox="1"/>
          <p:nvPr/>
        </p:nvSpPr>
        <p:spPr>
          <a:xfrm>
            <a:off x="11322843" y="6275216"/>
            <a:ext cx="8095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/</a:t>
            </a:r>
            <a:endParaRPr dirty="0"/>
          </a:p>
        </p:txBody>
      </p:sp>
      <p:cxnSp>
        <p:nvCxnSpPr>
          <p:cNvPr id="322" name="Google Shape;322;p38"/>
          <p:cNvCxnSpPr/>
          <p:nvPr/>
        </p:nvCxnSpPr>
        <p:spPr>
          <a:xfrm>
            <a:off x="10893425" y="6191248"/>
            <a:ext cx="0" cy="383382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23" name="Google Shape;323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947" y="626461"/>
            <a:ext cx="1821799" cy="445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2522" y="6304356"/>
            <a:ext cx="157164" cy="157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з подвала/Колонтикула">
  <p:cSld name="Без подвала/Колонтикула">
    <p:bg>
      <p:bgPr>
        <a:solidFill>
          <a:srgbClr val="000000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16"/>
          <p:cNvPicPr preferRelativeResize="0"/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6"/>
          <p:cNvSpPr/>
          <p:nvPr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" name="Google Shape;328;p16"/>
          <p:cNvSpPr txBox="1">
            <a:spLocks noGrp="1"/>
          </p:cNvSpPr>
          <p:nvPr>
            <p:ph type="ctrTitle"/>
          </p:nvPr>
        </p:nvSpPr>
        <p:spPr>
          <a:xfrm>
            <a:off x="817333" y="4227668"/>
            <a:ext cx="6840767" cy="109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 Medium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16"/>
          <p:cNvSpPr txBox="1">
            <a:spLocks noGrp="1"/>
          </p:cNvSpPr>
          <p:nvPr>
            <p:ph type="subTitle" idx="1"/>
          </p:nvPr>
        </p:nvSpPr>
        <p:spPr>
          <a:xfrm>
            <a:off x="817334" y="5758983"/>
            <a:ext cx="4567466" cy="569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330" name="Google Shape;33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947" y="626461"/>
            <a:ext cx="1821799" cy="445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лашка под названием">
  <p:cSld name="Плашка под названием">
    <p:bg>
      <p:bgPr>
        <a:solidFill>
          <a:srgbClr val="232F44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70267" y="0"/>
            <a:ext cx="561975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  <a:noFill/>
          <a:ln>
            <a:noFill/>
          </a:ln>
        </p:spPr>
      </p:pic>
      <p:sp>
        <p:nvSpPr>
          <p:cNvPr id="31" name="Google Shape;31;p26"/>
          <p:cNvSpPr/>
          <p:nvPr/>
        </p:nvSpPr>
        <p:spPr>
          <a:xfrm>
            <a:off x="361951" y="4108448"/>
            <a:ext cx="6134100" cy="2387601"/>
          </a:xfrm>
          <a:prstGeom prst="roundRect">
            <a:avLst>
              <a:gd name="adj" fmla="val 163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2" name="Google Shape;32;p26"/>
          <p:cNvSpPr txBox="1">
            <a:spLocks noGrp="1"/>
          </p:cNvSpPr>
          <p:nvPr>
            <p:ph type="ctrTitle"/>
          </p:nvPr>
        </p:nvSpPr>
        <p:spPr>
          <a:xfrm>
            <a:off x="650276" y="4335073"/>
            <a:ext cx="5547323" cy="1451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subTitle" idx="1"/>
          </p:nvPr>
        </p:nvSpPr>
        <p:spPr>
          <a:xfrm>
            <a:off x="650278" y="6013203"/>
            <a:ext cx="5547322" cy="482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" name="Google Shape;34;p26"/>
          <p:cNvSpPr/>
          <p:nvPr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5" name="Google Shape;3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9777" y="709806"/>
            <a:ext cx="1821799" cy="445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7176" y="709807"/>
            <a:ext cx="1778825" cy="444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новое изображение">
  <p:cSld name="Фоновое изображение">
    <p:bg>
      <p:bgPr>
        <a:solidFill>
          <a:srgbClr val="000000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7"/>
          <p:cNvPicPr preferRelativeResize="0"/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  <a:noFill/>
          <a:ln>
            <a:noFill/>
          </a:ln>
        </p:spPr>
      </p:pic>
      <p:sp>
        <p:nvSpPr>
          <p:cNvPr id="40" name="Google Shape;40;p27"/>
          <p:cNvSpPr/>
          <p:nvPr/>
        </p:nvSpPr>
        <p:spPr>
          <a:xfrm>
            <a:off x="361951" y="4108448"/>
            <a:ext cx="6134100" cy="2387601"/>
          </a:xfrm>
          <a:prstGeom prst="roundRect">
            <a:avLst>
              <a:gd name="adj" fmla="val 163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1" name="Google Shape;41;p27"/>
          <p:cNvSpPr txBox="1">
            <a:spLocks noGrp="1"/>
          </p:cNvSpPr>
          <p:nvPr>
            <p:ph type="ctrTitle"/>
          </p:nvPr>
        </p:nvSpPr>
        <p:spPr>
          <a:xfrm>
            <a:off x="650276" y="4335073"/>
            <a:ext cx="5547323" cy="1451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subTitle" idx="1"/>
          </p:nvPr>
        </p:nvSpPr>
        <p:spPr>
          <a:xfrm>
            <a:off x="650278" y="6013203"/>
            <a:ext cx="5547322" cy="482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" name="Google Shape;43;p27"/>
          <p:cNvSpPr/>
          <p:nvPr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4" name="Google Shape;44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9777" y="709806"/>
            <a:ext cx="1821799" cy="445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7176" y="709807"/>
            <a:ext cx="1778825" cy="444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лючительный_Первый вариант">
  <p:cSld name="Заключительный_Первый вариант">
    <p:bg>
      <p:bgPr>
        <a:solidFill>
          <a:schemeClr val="dk2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4"/>
          <p:cNvSpPr/>
          <p:nvPr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8" name="Google Shape;48;p24"/>
          <p:cNvSpPr/>
          <p:nvPr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9" name="Google Shape;49;p24"/>
          <p:cNvSpPr/>
          <p:nvPr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0" name="Google Shape;50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3566" y="1355724"/>
            <a:ext cx="5395274" cy="4937279"/>
          </a:xfrm>
          <a:prstGeom prst="roundRect">
            <a:avLst>
              <a:gd name="adj" fmla="val 757"/>
            </a:avLst>
          </a:prstGeom>
          <a:noFill/>
          <a:ln>
            <a:noFill/>
          </a:ln>
        </p:spPr>
      </p:pic>
      <p:sp>
        <p:nvSpPr>
          <p:cNvPr id="51" name="Google Shape;51;p24"/>
          <p:cNvSpPr/>
          <p:nvPr/>
        </p:nvSpPr>
        <p:spPr>
          <a:xfrm>
            <a:off x="629728" y="5175849"/>
            <a:ext cx="5253488" cy="1055690"/>
          </a:xfrm>
          <a:prstGeom prst="roundRect">
            <a:avLst>
              <a:gd name="adj" fmla="val 1631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2" name="Google Shape;5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947" y="626461"/>
            <a:ext cx="1821799" cy="44589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24"/>
          <p:cNvSpPr txBox="1"/>
          <p:nvPr/>
        </p:nvSpPr>
        <p:spPr>
          <a:xfrm>
            <a:off x="918250" y="5472862"/>
            <a:ext cx="392032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Спасибо за внимание!</a:t>
            </a:r>
            <a:endParaRPr dirty="0"/>
          </a:p>
        </p:txBody>
      </p:sp>
      <p:sp>
        <p:nvSpPr>
          <p:cNvPr id="54" name="Google Shape;54;p24"/>
          <p:cNvSpPr txBox="1">
            <a:spLocks noGrp="1"/>
          </p:cNvSpPr>
          <p:nvPr>
            <p:ph type="body" idx="1"/>
          </p:nvPr>
        </p:nvSpPr>
        <p:spPr>
          <a:xfrm>
            <a:off x="6669949" y="3983374"/>
            <a:ext cx="1859283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5" name="Google Shape;55;p24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6485802" y="4019886"/>
            <a:ext cx="157163" cy="15716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56" name="Google Shape;56;p24"/>
          <p:cNvPicPr preferRelativeResize="0">
            <a:picLocks noGrp="1"/>
          </p:cNvPicPr>
          <p:nvPr>
            <p:ph type="pic" idx="3"/>
          </p:nvPr>
        </p:nvPicPr>
        <p:blipFill/>
        <p:spPr>
          <a:xfrm>
            <a:off x="6479482" y="4441114"/>
            <a:ext cx="157163" cy="15716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57" name="Google Shape;57;p24"/>
          <p:cNvSpPr txBox="1">
            <a:spLocks noGrp="1"/>
          </p:cNvSpPr>
          <p:nvPr>
            <p:ph type="body" idx="4"/>
          </p:nvPr>
        </p:nvSpPr>
        <p:spPr>
          <a:xfrm>
            <a:off x="6669949" y="4404602"/>
            <a:ext cx="2339654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8" name="Google Shape;58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33161" y="4762244"/>
            <a:ext cx="2625090" cy="153075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24"/>
          <p:cNvSpPr/>
          <p:nvPr/>
        </p:nvSpPr>
        <p:spPr>
          <a:xfrm>
            <a:off x="9132571" y="1428750"/>
            <a:ext cx="2424970" cy="4802789"/>
          </a:xfrm>
          <a:prstGeom prst="roundRect">
            <a:avLst>
              <a:gd name="adj" fmla="val 163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0" name="Google Shape;60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132571" y="4813957"/>
            <a:ext cx="2424970" cy="141758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24"/>
          <p:cNvSpPr txBox="1"/>
          <p:nvPr/>
        </p:nvSpPr>
        <p:spPr>
          <a:xfrm>
            <a:off x="6385212" y="2066422"/>
            <a:ext cx="189258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Контакты</a:t>
            </a:r>
            <a:endParaRPr dirty="0"/>
          </a:p>
        </p:txBody>
      </p:sp>
      <p:sp>
        <p:nvSpPr>
          <p:cNvPr id="62" name="Google Shape;62;p24"/>
          <p:cNvSpPr txBox="1"/>
          <p:nvPr/>
        </p:nvSpPr>
        <p:spPr>
          <a:xfrm>
            <a:off x="9284623" y="2066422"/>
            <a:ext cx="189258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232F44"/>
                </a:solidFill>
                <a:latin typeface="Montserrat"/>
                <a:ea typeface="Montserrat"/>
                <a:cs typeface="Montserrat"/>
                <a:sym typeface="Montserrat"/>
              </a:rPr>
              <a:t>Сайт </a:t>
            </a:r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лючительный_Второй варинт">
  <p:cSld name="Заключительный_Второй варинт">
    <p:bg>
      <p:bgPr>
        <a:solidFill>
          <a:schemeClr val="dk2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8"/>
          <p:cNvSpPr/>
          <p:nvPr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5" name="Google Shape;65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5947" y="626461"/>
            <a:ext cx="1821799" cy="44589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8"/>
          <p:cNvSpPr>
            <a:spLocks noGrp="1"/>
          </p:cNvSpPr>
          <p:nvPr>
            <p:ph type="pic" idx="2"/>
          </p:nvPr>
        </p:nvSpPr>
        <p:spPr>
          <a:xfrm>
            <a:off x="5581650" y="283369"/>
            <a:ext cx="6324600" cy="6291262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28"/>
          <p:cNvSpPr txBox="1"/>
          <p:nvPr/>
        </p:nvSpPr>
        <p:spPr>
          <a:xfrm>
            <a:off x="472477" y="3198167"/>
            <a:ext cx="392032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Спасибо за внимание!</a:t>
            </a:r>
            <a:endParaRPr dirty="0"/>
          </a:p>
        </p:txBody>
      </p:sp>
      <p:sp>
        <p:nvSpPr>
          <p:cNvPr id="68" name="Google Shape;68;p28"/>
          <p:cNvSpPr txBox="1">
            <a:spLocks noGrp="1"/>
          </p:cNvSpPr>
          <p:nvPr>
            <p:ph type="body" idx="1"/>
          </p:nvPr>
        </p:nvSpPr>
        <p:spPr>
          <a:xfrm>
            <a:off x="747713" y="5730083"/>
            <a:ext cx="1859283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9" name="Google Shape;69;p28"/>
          <p:cNvPicPr preferRelativeResize="0">
            <a:picLocks noGrp="1"/>
          </p:cNvPicPr>
          <p:nvPr>
            <p:ph type="pic" idx="3"/>
          </p:nvPr>
        </p:nvPicPr>
        <p:blipFill/>
        <p:spPr>
          <a:xfrm>
            <a:off x="563566" y="5766595"/>
            <a:ext cx="157163" cy="1571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70" name="Google Shape;70;p28"/>
          <p:cNvPicPr preferRelativeResize="0">
            <a:picLocks noGrp="1"/>
          </p:cNvPicPr>
          <p:nvPr>
            <p:ph type="pic" idx="4"/>
          </p:nvPr>
        </p:nvPicPr>
        <p:blipFill/>
        <p:spPr>
          <a:xfrm>
            <a:off x="2736219" y="5766595"/>
            <a:ext cx="157163" cy="15716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71" name="Google Shape;71;p28"/>
          <p:cNvPicPr preferRelativeResize="0">
            <a:picLocks noGrp="1"/>
          </p:cNvPicPr>
          <p:nvPr>
            <p:ph type="pic" idx="5"/>
          </p:nvPr>
        </p:nvPicPr>
        <p:blipFill/>
        <p:spPr>
          <a:xfrm>
            <a:off x="5434965" y="5766595"/>
            <a:ext cx="157163" cy="15716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72" name="Google Shape;72;p28"/>
          <p:cNvSpPr txBox="1">
            <a:spLocks noGrp="1"/>
          </p:cNvSpPr>
          <p:nvPr>
            <p:ph type="body" idx="6"/>
          </p:nvPr>
        </p:nvSpPr>
        <p:spPr>
          <a:xfrm>
            <a:off x="2924496" y="5730083"/>
            <a:ext cx="2339654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body" idx="7"/>
          </p:nvPr>
        </p:nvSpPr>
        <p:spPr>
          <a:xfrm>
            <a:off x="5625432" y="5730083"/>
            <a:ext cx="2339654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28"/>
          <p:cNvSpPr txBox="1"/>
          <p:nvPr/>
        </p:nvSpPr>
        <p:spPr>
          <a:xfrm>
            <a:off x="472477" y="5328822"/>
            <a:ext cx="39203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Контакты</a:t>
            </a:r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">
  <p:cSld name="Пустой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10987" y="566738"/>
            <a:ext cx="518367" cy="511968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>
            <a:spLocks noGrp="1"/>
          </p:cNvSpPr>
          <p:nvPr>
            <p:ph type="dt" idx="10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3" name="Google Shape;103;p19"/>
          <p:cNvSpPr txBox="1">
            <a:spLocks noGrp="1"/>
          </p:cNvSpPr>
          <p:nvPr>
            <p:ph type="ftr" idx="11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Google Shape;104;p19"/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плашки">
  <p:cSld name="3 плашки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10987" y="566738"/>
            <a:ext cx="518367" cy="511968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>
            <a:spLocks noGrp="1"/>
          </p:cNvSpPr>
          <p:nvPr>
            <p:ph type="dt" idx="10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2" name="Google Shape;122;p21"/>
          <p:cNvSpPr txBox="1">
            <a:spLocks noGrp="1"/>
          </p:cNvSpPr>
          <p:nvPr>
            <p:ph type="ftr" idx="11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3" name="Google Shape;123;p21"/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sp>
        <p:nvSpPr>
          <p:cNvPr id="124" name="Google Shape;124;p21"/>
          <p:cNvSpPr/>
          <p:nvPr/>
        </p:nvSpPr>
        <p:spPr>
          <a:xfrm>
            <a:off x="56356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434538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6" name="Google Shape;126;p21"/>
          <p:cNvSpPr/>
          <p:nvPr/>
        </p:nvSpPr>
        <p:spPr>
          <a:xfrm>
            <a:off x="812720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7" name="Google Shape;127;p21"/>
          <p:cNvSpPr txBox="1">
            <a:spLocks noGrp="1"/>
          </p:cNvSpPr>
          <p:nvPr>
            <p:ph type="body" idx="1"/>
          </p:nvPr>
        </p:nvSpPr>
        <p:spPr>
          <a:xfrm>
            <a:off x="755254" y="2490193"/>
            <a:ext cx="3117852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body" idx="2"/>
          </p:nvPr>
        </p:nvSpPr>
        <p:spPr>
          <a:xfrm>
            <a:off x="755254" y="3128523"/>
            <a:ext cx="3117852" cy="2510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body" idx="3"/>
          </p:nvPr>
        </p:nvSpPr>
        <p:spPr>
          <a:xfrm>
            <a:off x="4537074" y="2490193"/>
            <a:ext cx="3117852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body" idx="4"/>
          </p:nvPr>
        </p:nvSpPr>
        <p:spPr>
          <a:xfrm>
            <a:off x="4537074" y="3128523"/>
            <a:ext cx="3117852" cy="2510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body" idx="5"/>
          </p:nvPr>
        </p:nvSpPr>
        <p:spPr>
          <a:xfrm>
            <a:off x="8318894" y="2490193"/>
            <a:ext cx="3117852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body" idx="6"/>
          </p:nvPr>
        </p:nvSpPr>
        <p:spPr>
          <a:xfrm>
            <a:off x="8318894" y="3128523"/>
            <a:ext cx="3117852" cy="2510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овый контент">
  <p:cSld name="Текстовый контент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>
            <a:spLocks noGrp="1"/>
          </p:cNvSpPr>
          <p:nvPr>
            <p:ph type="title"/>
          </p:nvPr>
        </p:nvSpPr>
        <p:spPr>
          <a:xfrm>
            <a:off x="474977" y="365126"/>
            <a:ext cx="10515600" cy="753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dt" idx="10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4" name="Google Shape;154;p29"/>
          <p:cNvSpPr txBox="1">
            <a:spLocks noGrp="1"/>
          </p:cNvSpPr>
          <p:nvPr>
            <p:ph type="ftr" idx="11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5" name="Google Shape;155;p29"/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sp>
        <p:nvSpPr>
          <p:cNvPr id="156" name="Google Shape;156;p29"/>
          <p:cNvSpPr txBox="1">
            <a:spLocks noGrp="1"/>
          </p:cNvSpPr>
          <p:nvPr>
            <p:ph type="subTitle" idx="1"/>
          </p:nvPr>
        </p:nvSpPr>
        <p:spPr>
          <a:xfrm>
            <a:off x="481326" y="1889760"/>
            <a:ext cx="10524808" cy="4018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7" name="Google Shape;157;p29"/>
          <p:cNvSpPr txBox="1">
            <a:spLocks noGrp="1"/>
          </p:cNvSpPr>
          <p:nvPr>
            <p:ph type="body" idx="2"/>
          </p:nvPr>
        </p:nvSpPr>
        <p:spPr>
          <a:xfrm>
            <a:off x="474976" y="1359219"/>
            <a:ext cx="105156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инка во весь слайд">
  <p:cSld name="Картинка во весь слайд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0" name="Google Shape;160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10987" y="566738"/>
            <a:ext cx="518367" cy="51196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0"/>
          <p:cNvSpPr txBox="1">
            <a:spLocks noGrp="1"/>
          </p:cNvSpPr>
          <p:nvPr>
            <p:ph type="dt" idx="10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2" name="Google Shape;162;p30"/>
          <p:cNvSpPr txBox="1">
            <a:spLocks noGrp="1"/>
          </p:cNvSpPr>
          <p:nvPr>
            <p:ph type="ftr" idx="11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3" name="Google Shape;163;p30"/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sp>
        <p:nvSpPr>
          <p:cNvPr id="164" name="Google Shape;164;p30"/>
          <p:cNvSpPr>
            <a:spLocks noGrp="1"/>
          </p:cNvSpPr>
          <p:nvPr>
            <p:ph type="pic" idx="2"/>
          </p:nvPr>
        </p:nvSpPr>
        <p:spPr>
          <a:xfrm>
            <a:off x="563567" y="1359219"/>
            <a:ext cx="11064868" cy="4548662"/>
          </a:xfrm>
          <a:prstGeom prst="roundRect">
            <a:avLst>
              <a:gd name="adj" fmla="val 1381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image" Target="../media/image17.png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sz="4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44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/>
          <p:nvPr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474977" y="365126"/>
            <a:ext cx="10515600" cy="753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474977" y="1527142"/>
            <a:ext cx="10515600" cy="4649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91" name="Google Shape;91;p18"/>
          <p:cNvSpPr/>
          <p:nvPr/>
        </p:nvSpPr>
        <p:spPr>
          <a:xfrm>
            <a:off x="285750" y="6191249"/>
            <a:ext cx="11620502" cy="383381"/>
          </a:xfrm>
          <a:prstGeom prst="roundRect">
            <a:avLst>
              <a:gd name="adj" fmla="val 13930"/>
            </a:avLst>
          </a:prstGeom>
          <a:solidFill>
            <a:schemeClr val="lt2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11322843" y="6275216"/>
            <a:ext cx="8095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</a:t>
            </a:r>
            <a:endParaRPr dirty="0"/>
          </a:p>
        </p:txBody>
      </p:sp>
      <p:cxnSp>
        <p:nvCxnSpPr>
          <p:cNvPr id="93" name="Google Shape;93;p18"/>
          <p:cNvCxnSpPr/>
          <p:nvPr/>
        </p:nvCxnSpPr>
        <p:spPr>
          <a:xfrm>
            <a:off x="10893425" y="6191248"/>
            <a:ext cx="0" cy="383382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4" name="Google Shape;94;p1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62522" y="6304356"/>
            <a:ext cx="157164" cy="15716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>
            <a:spLocks noGrp="1"/>
          </p:cNvSpPr>
          <p:nvPr>
            <p:ph type="dt" idx="10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96" name="Google Shape;96;p18"/>
          <p:cNvSpPr txBox="1">
            <a:spLocks noGrp="1"/>
          </p:cNvSpPr>
          <p:nvPr>
            <p:ph type="ftr" idx="11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97" name="Google Shape;97;p18"/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1110987" y="566738"/>
            <a:ext cx="518367" cy="51196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9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"/>
              <a:buNone/>
              <a:defRPr sz="4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5" name="Google Shape;285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86" name="Google Shape;286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287" name="Google Shape;287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288" name="Google Shape;288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 Medium"/>
              <a:buNone/>
              <a:defRPr sz="4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8" name="Google Shape;308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09" name="Google Shape;30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310" name="Google Shape;31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311" name="Google Shape;31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"/>
          <p:cNvSpPr txBox="1">
            <a:spLocks noGrp="1"/>
          </p:cNvSpPr>
          <p:nvPr>
            <p:ph type="ctrTitle"/>
          </p:nvPr>
        </p:nvSpPr>
        <p:spPr>
          <a:xfrm>
            <a:off x="650277" y="2243138"/>
            <a:ext cx="5664798" cy="2552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600"/>
              <a:buFont typeface="Montserrat"/>
              <a:buNone/>
            </a:pPr>
            <a:r>
              <a:rPr lang="ru-RU" sz="2400" dirty="0" smtClean="0"/>
              <a:t>ИТОГОВАЯ аттестационная работа по курсу</a:t>
            </a:r>
            <a:br>
              <a:rPr lang="ru-RU" sz="2400" dirty="0" smtClean="0"/>
            </a:b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 smtClean="0"/>
              <a:t>«Программная инженерия. Разработка ПО (Аналитика: искусство управлять данными)»</a:t>
            </a:r>
            <a:endParaRPr sz="2400" dirty="0"/>
          </a:p>
        </p:txBody>
      </p:sp>
      <p:sp>
        <p:nvSpPr>
          <p:cNvPr id="337" name="Google Shape;337;p1"/>
          <p:cNvSpPr txBox="1">
            <a:spLocks noGrp="1"/>
          </p:cNvSpPr>
          <p:nvPr>
            <p:ph type="body" idx="2"/>
          </p:nvPr>
        </p:nvSpPr>
        <p:spPr>
          <a:xfrm>
            <a:off x="892556" y="6069541"/>
            <a:ext cx="3927093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</a:pPr>
            <a:r>
              <a:rPr lang="ru-RU" sz="1100" b="1" dirty="0" smtClean="0"/>
              <a:t>Карабаев Руслан Васильевич</a:t>
            </a:r>
            <a:endParaRPr sz="1100" b="1" dirty="0"/>
          </a:p>
        </p:txBody>
      </p:sp>
      <p:sp>
        <p:nvSpPr>
          <p:cNvPr id="338" name="Google Shape;338;p1"/>
          <p:cNvSpPr txBox="1">
            <a:spLocks noGrp="1"/>
          </p:cNvSpPr>
          <p:nvPr>
            <p:ph type="body" idx="3"/>
          </p:nvPr>
        </p:nvSpPr>
        <p:spPr>
          <a:xfrm>
            <a:off x="5732317" y="6069541"/>
            <a:ext cx="758972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</a:pPr>
            <a:r>
              <a:rPr lang="ru-RU" dirty="0"/>
              <a:t>2024 год</a:t>
            </a:r>
            <a:endParaRPr dirty="0"/>
          </a:p>
        </p:txBody>
      </p:sp>
      <p:pic>
        <p:nvPicPr>
          <p:cNvPr id="339" name="Google Shape;339;p1"/>
          <p:cNvPicPr preferRelativeResize="0">
            <a:picLocks noGrp="1"/>
          </p:cNvPicPr>
          <p:nvPr>
            <p:ph type="pic" idx="4"/>
          </p:nvPr>
        </p:nvPicPr>
        <p:blipFill/>
        <p:spPr>
          <a:xfrm>
            <a:off x="741218" y="6137009"/>
            <a:ext cx="157163" cy="1571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340" name="Google Shape;340;p1"/>
          <p:cNvPicPr preferRelativeResize="0">
            <a:picLocks noGrp="1"/>
          </p:cNvPicPr>
          <p:nvPr>
            <p:ph type="pic" idx="5"/>
          </p:nvPr>
        </p:nvPicPr>
        <p:blipFill/>
        <p:spPr>
          <a:xfrm>
            <a:off x="5577535" y="6137009"/>
            <a:ext cx="157163" cy="15716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"/>
          <p:cNvSpPr/>
          <p:nvPr/>
        </p:nvSpPr>
        <p:spPr>
          <a:xfrm>
            <a:off x="5039994" y="629147"/>
            <a:ext cx="211203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0" cap="none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Тема</a:t>
            </a:r>
            <a:endParaRPr dirty="0"/>
          </a:p>
        </p:txBody>
      </p:sp>
      <p:sp>
        <p:nvSpPr>
          <p:cNvPr id="351" name="Google Shape;351;p3"/>
          <p:cNvSpPr/>
          <p:nvPr/>
        </p:nvSpPr>
        <p:spPr>
          <a:xfrm>
            <a:off x="2552129" y="1357935"/>
            <a:ext cx="710262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ru-RU" sz="16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Подушки безопасности и другие факторы, влияющие на смертность в результате аварий</a:t>
            </a:r>
            <a:endParaRPr sz="1600" b="0" cap="none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52" name="Google Shape;352;p3"/>
          <p:cNvSpPr/>
          <p:nvPr/>
        </p:nvSpPr>
        <p:spPr>
          <a:xfrm>
            <a:off x="4695115" y="2255727"/>
            <a:ext cx="285894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Цели и задачи</a:t>
            </a:r>
            <a:endParaRPr sz="30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53" name="Google Shape;353;p3"/>
          <p:cNvSpPr/>
          <p:nvPr/>
        </p:nvSpPr>
        <p:spPr>
          <a:xfrm>
            <a:off x="2403701" y="2883373"/>
            <a:ext cx="7431315" cy="9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spcAft>
                <a:spcPts val="600"/>
              </a:spcAft>
            </a:pPr>
            <a:r>
              <a:rPr lang="ru-RU" sz="1600" b="1" u="sng" dirty="0" smtClean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ЦЕЛЬ</a:t>
            </a:r>
          </a:p>
          <a:p>
            <a:pPr lvl="0" algn="ctr"/>
            <a:r>
              <a:rPr lang="ru-RU" sz="1600" dirty="0" smtClean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Анализ влияния различных факторов на смертность </a:t>
            </a:r>
          </a:p>
          <a:p>
            <a:pPr lvl="0" algn="ctr"/>
            <a:r>
              <a:rPr lang="ru-RU" sz="1600" dirty="0" smtClean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в результате дорожно-транспортных происшествий</a:t>
            </a:r>
            <a:endParaRPr sz="1600" b="0" cap="none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54" name="Google Shape;354;p3"/>
          <p:cNvSpPr/>
          <p:nvPr/>
        </p:nvSpPr>
        <p:spPr>
          <a:xfrm>
            <a:off x="1200149" y="3887998"/>
            <a:ext cx="9886950" cy="1954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ru-RU" sz="1600" b="1" u="sng" dirty="0" smtClean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Задачи:</a:t>
            </a:r>
            <a:r>
              <a:rPr lang="ru-RU" sz="1600" dirty="0" smtClean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</a:p>
          <a:p>
            <a:pPr lvl="0" algn="ctr">
              <a:spcAft>
                <a:spcPts val="600"/>
              </a:spcAft>
            </a:pPr>
            <a:r>
              <a:rPr lang="ru-RU" sz="1600" dirty="0" smtClean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1) Проведение </a:t>
            </a:r>
            <a:r>
              <a:rPr lang="ru-RU" sz="16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анализа </a:t>
            </a:r>
            <a:r>
              <a:rPr lang="ru-RU" sz="1600" dirty="0" smtClean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данных таблицы с множеством переменных, </a:t>
            </a:r>
            <a:r>
              <a:rPr lang="ru-RU" sz="16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используя различные инструменты и </a:t>
            </a:r>
            <a:r>
              <a:rPr lang="ru-RU" sz="1600" dirty="0" smtClean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методы;</a:t>
            </a:r>
          </a:p>
          <a:p>
            <a:pPr lvl="0" algn="ctr">
              <a:spcAft>
                <a:spcPts val="600"/>
              </a:spcAft>
            </a:pPr>
            <a:r>
              <a:rPr lang="ru-RU" sz="1600" dirty="0" smtClean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2) Поиск взаимосвязей между ключевыми переменными (факторами</a:t>
            </a:r>
            <a:r>
              <a:rPr lang="ru-RU" sz="1600" dirty="0" smtClean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);</a:t>
            </a:r>
            <a:endParaRPr lang="ru-RU" sz="16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lvl="0" algn="ctr">
              <a:spcAft>
                <a:spcPts val="600"/>
              </a:spcAft>
            </a:pPr>
            <a:r>
              <a:rPr lang="ru-RU" sz="1600" dirty="0" smtClean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3) </a:t>
            </a:r>
            <a:r>
              <a:rPr lang="ru-RU" sz="1600" dirty="0" smtClean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Графическая визуализация взаимосвязи данных;</a:t>
            </a:r>
          </a:p>
          <a:p>
            <a:pPr lvl="0" algn="ctr">
              <a:spcAft>
                <a:spcPts val="600"/>
              </a:spcAft>
            </a:pPr>
            <a:r>
              <a:rPr lang="ru-RU" sz="1600" dirty="0" smtClean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4) </a:t>
            </a:r>
            <a:r>
              <a:rPr lang="ru-RU" sz="1600" dirty="0" smtClean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Построение прогнозов и формирование практических выводов.</a:t>
            </a:r>
            <a:endParaRPr lang="ru-RU" sz="16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" name="Google Shape;373;p5"/>
          <p:cNvSpPr txBox="1">
            <a:spLocks noGrp="1"/>
          </p:cNvSpPr>
          <p:nvPr>
            <p:ph type="dt" idx="10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Montserrat" panose="020B0604020202020204" charset="-52"/>
              </a:rPr>
              <a:t>7</a:t>
            </a:r>
            <a:endParaRPr dirty="0">
              <a:latin typeface="Montserrat" panose="020B0604020202020204" charset="-52"/>
            </a:endParaRPr>
          </a:p>
        </p:txBody>
      </p:sp>
      <p:sp>
        <p:nvSpPr>
          <p:cNvPr id="8" name="Google Shape;375;p5"/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Montserrat" panose="020B0604020202020204" charset="-52"/>
              </a:rPr>
              <a:t>2</a:t>
            </a:r>
            <a:endParaRPr dirty="0">
              <a:latin typeface="Montserrat" panose="020B0604020202020204" charset="-52"/>
            </a:endParaRPr>
          </a:p>
        </p:txBody>
      </p:sp>
      <p:sp>
        <p:nvSpPr>
          <p:cNvPr id="9" name="Google Shape;374;p5"/>
          <p:cNvSpPr txBox="1">
            <a:spLocks noGrp="1"/>
          </p:cNvSpPr>
          <p:nvPr>
            <p:ph type="ftr" idx="11"/>
          </p:nvPr>
        </p:nvSpPr>
        <p:spPr>
          <a:xfrm>
            <a:off x="730248" y="6252962"/>
            <a:ext cx="10080000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Montserrat" panose="020B0604020202020204" charset="-52"/>
              </a:rPr>
              <a:t>Итоговая аттестационная работа									Карабаев Р.В.</a:t>
            </a:r>
            <a:endParaRPr dirty="0"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03686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550" y="2774197"/>
            <a:ext cx="8209689" cy="3363133"/>
          </a:xfrm>
          <a:prstGeom prst="rect">
            <a:avLst/>
          </a:prstGeom>
        </p:spPr>
      </p:pic>
      <p:sp>
        <p:nvSpPr>
          <p:cNvPr id="8" name="Google Shape;372;p5"/>
          <p:cNvSpPr txBox="1">
            <a:spLocks noGrp="1"/>
          </p:cNvSpPr>
          <p:nvPr>
            <p:ph type="ctrTitle"/>
          </p:nvPr>
        </p:nvSpPr>
        <p:spPr>
          <a:xfrm>
            <a:off x="1066799" y="317179"/>
            <a:ext cx="9144000" cy="83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</a:pPr>
            <a:r>
              <a:rPr lang="ru-RU" sz="2000" b="1" dirty="0" smtClean="0">
                <a:latin typeface="Montserrat" panose="020B0604020202020204" charset="-52"/>
              </a:rPr>
              <a:t>НАЧАЛЬНЫЙ АНАЛИЗ ДАННЫХ </a:t>
            </a:r>
            <a:endParaRPr sz="1200" b="1" dirty="0">
              <a:latin typeface="Montserrat" panose="020B0604020202020204" charset="-52"/>
            </a:endParaRPr>
          </a:p>
        </p:txBody>
      </p:sp>
      <p:cxnSp>
        <p:nvCxnSpPr>
          <p:cNvPr id="3" name="Прямая соединительная линия 2"/>
          <p:cNvCxnSpPr/>
          <p:nvPr/>
        </p:nvCxnSpPr>
        <p:spPr>
          <a:xfrm>
            <a:off x="3371850" y="1349373"/>
            <a:ext cx="9525" cy="4680000"/>
          </a:xfrm>
          <a:prstGeom prst="line">
            <a:avLst/>
          </a:prstGeom>
          <a:ln>
            <a:solidFill>
              <a:srgbClr val="86DA26">
                <a:alpha val="50196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394;p6"/>
          <p:cNvSpPr txBox="1">
            <a:spLocks/>
          </p:cNvSpPr>
          <p:nvPr/>
        </p:nvSpPr>
        <p:spPr>
          <a:xfrm>
            <a:off x="508000" y="1439693"/>
            <a:ext cx="2748732" cy="4653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800"/>
            </a:pPr>
            <a:r>
              <a:rPr lang="ru-RU" sz="1600" b="1" u="sng" dirty="0" smtClean="0">
                <a:latin typeface="Montserrat" panose="020B0604020202020204" charset="-52"/>
                <a:ea typeface="Times New Roman"/>
                <a:cs typeface="Times New Roman"/>
                <a:sym typeface="Times New Roman"/>
              </a:rPr>
              <a:t>РАССМАТРИВАЕМЫЕ ФАКТОРЫ:</a:t>
            </a:r>
            <a:endParaRPr lang="ru-RU" sz="1600" b="1" u="sng" dirty="0" smtClean="0">
              <a:latin typeface="Montserrat" panose="020B0604020202020204" charset="-52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</a:pPr>
            <a:r>
              <a:rPr lang="ru-RU" sz="1600" dirty="0" smtClean="0">
                <a:latin typeface="Montserrat" panose="020B0604020202020204" charset="-52"/>
                <a:cs typeface="Times New Roman"/>
                <a:sym typeface="Times New Roman"/>
              </a:rPr>
              <a:t>- скорость удара;</a:t>
            </a:r>
          </a:p>
          <a:p>
            <a:pPr marL="174625" indent="-174625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</a:pPr>
            <a:r>
              <a:rPr lang="ru-RU" sz="1600" dirty="0" smtClean="0">
                <a:latin typeface="Montserrat" panose="020B0604020202020204" charset="-52"/>
                <a:cs typeface="Times New Roman"/>
                <a:sym typeface="Times New Roman"/>
              </a:rPr>
              <a:t>- наличие подушек безопасности;</a:t>
            </a:r>
          </a:p>
          <a:p>
            <a:pPr marL="174625" indent="-174625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</a:pPr>
            <a:r>
              <a:rPr lang="ru-RU" sz="1600" dirty="0" smtClean="0">
                <a:latin typeface="Montserrat" panose="020B0604020202020204" charset="-52"/>
              </a:rPr>
              <a:t>- наличие ремней безопасности;</a:t>
            </a:r>
          </a:p>
          <a:p>
            <a:pPr marL="174625" indent="-174625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</a:pPr>
            <a:r>
              <a:rPr lang="ru-RU" sz="1600" dirty="0" smtClean="0">
                <a:latin typeface="Montserrat" panose="020B0604020202020204" charset="-52"/>
              </a:rPr>
              <a:t>- пол и возраст водителей;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</a:pPr>
            <a:r>
              <a:rPr lang="ru-RU" sz="1600" dirty="0" smtClean="0">
                <a:latin typeface="Montserrat" panose="020B0604020202020204" charset="-52"/>
              </a:rPr>
              <a:t>- год выпуска ТС;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</a:pPr>
            <a:r>
              <a:rPr lang="ru-RU" sz="1600" dirty="0" smtClean="0">
                <a:latin typeface="Montserrat" panose="020B0604020202020204" charset="-52"/>
              </a:rPr>
              <a:t>- серьезность аварии;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</a:pPr>
            <a:r>
              <a:rPr lang="ru-RU" sz="1600" dirty="0" smtClean="0">
                <a:latin typeface="Montserrat" panose="020B0604020202020204" charset="-52"/>
              </a:rPr>
              <a:t>- год аварии;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</a:pPr>
            <a:r>
              <a:rPr lang="ru-RU" sz="1600" dirty="0" smtClean="0">
                <a:latin typeface="Montserrat" panose="020B0604020202020204" charset="-52"/>
              </a:rPr>
              <a:t>- водитель/пассажир;</a:t>
            </a: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</a:pPr>
            <a:r>
              <a:rPr lang="ru-RU" sz="1600" dirty="0" smtClean="0">
                <a:latin typeface="Montserrat" panose="020B0604020202020204" charset="-52"/>
              </a:rPr>
              <a:t>- срабатывание подушки.</a:t>
            </a:r>
            <a:endParaRPr lang="ru-RU" sz="1600" dirty="0">
              <a:latin typeface="Montserrat" panose="020B0604020202020204" charset="-52"/>
            </a:endParaRPr>
          </a:p>
        </p:txBody>
      </p:sp>
      <p:sp>
        <p:nvSpPr>
          <p:cNvPr id="14" name="Google Shape;394;p6"/>
          <p:cNvSpPr txBox="1">
            <a:spLocks/>
          </p:cNvSpPr>
          <p:nvPr/>
        </p:nvSpPr>
        <p:spPr>
          <a:xfrm>
            <a:off x="3867150" y="1439694"/>
            <a:ext cx="7581899" cy="133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ru-RU" sz="1600" b="1" dirty="0" smtClean="0">
                <a:latin typeface="Montserrat" panose="020B0604020202020204" charset="-52"/>
                <a:ea typeface="Times New Roman"/>
                <a:cs typeface="Times New Roman"/>
                <a:sym typeface="Times New Roman"/>
              </a:rPr>
              <a:t>Анализ возрастов людей, попавших в аварии:</a:t>
            </a:r>
            <a:endParaRPr lang="ru-RU" sz="1600" b="1" dirty="0" smtClean="0">
              <a:latin typeface="Montserrat" panose="020B0604020202020204" charset="-52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</a:pPr>
            <a:r>
              <a:rPr lang="ru-RU" sz="1600" dirty="0" smtClean="0">
                <a:latin typeface="Montserrat" panose="020B0604020202020204" charset="-52"/>
                <a:cs typeface="Times New Roman"/>
                <a:sym typeface="Times New Roman"/>
              </a:rPr>
              <a:t>Основная масса людей, попавших в аварии – люди более молодого возраста.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</a:pPr>
            <a:r>
              <a:rPr lang="ru-RU" sz="1600" u="sng" dirty="0" smtClean="0">
                <a:latin typeface="Montserrat" panose="020B0604020202020204" charset="-52"/>
                <a:cs typeface="Times New Roman"/>
                <a:sym typeface="Times New Roman"/>
              </a:rPr>
              <a:t>Возможные причины</a:t>
            </a:r>
            <a:r>
              <a:rPr lang="ru-RU" sz="1600" dirty="0" smtClean="0">
                <a:latin typeface="Montserrat" panose="020B0604020202020204" charset="-52"/>
                <a:cs typeface="Times New Roman"/>
                <a:sym typeface="Times New Roman"/>
              </a:rPr>
              <a:t>: разный стиль вождения и время в пути.</a:t>
            </a:r>
          </a:p>
        </p:txBody>
      </p:sp>
      <p:sp>
        <p:nvSpPr>
          <p:cNvPr id="9" name="Google Shape;373;p5"/>
          <p:cNvSpPr txBox="1">
            <a:spLocks noGrp="1"/>
          </p:cNvSpPr>
          <p:nvPr>
            <p:ph type="dt" idx="10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Montserrat" panose="020B0604020202020204" charset="-52"/>
              </a:rPr>
              <a:t>7</a:t>
            </a:r>
            <a:endParaRPr dirty="0">
              <a:latin typeface="Montserrat" panose="020B0604020202020204" charset="-52"/>
            </a:endParaRPr>
          </a:p>
        </p:txBody>
      </p:sp>
      <p:sp>
        <p:nvSpPr>
          <p:cNvPr id="10" name="Google Shape;375;p5"/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Montserrat" panose="020B0604020202020204" charset="-52"/>
              </a:rPr>
              <a:t>3</a:t>
            </a:r>
            <a:endParaRPr dirty="0">
              <a:latin typeface="Montserrat" panose="020B0604020202020204" charset="-52"/>
            </a:endParaRPr>
          </a:p>
        </p:txBody>
      </p:sp>
      <p:sp>
        <p:nvSpPr>
          <p:cNvPr id="11" name="Google Shape;374;p5"/>
          <p:cNvSpPr txBox="1">
            <a:spLocks noGrp="1"/>
          </p:cNvSpPr>
          <p:nvPr>
            <p:ph type="ftr" idx="11"/>
          </p:nvPr>
        </p:nvSpPr>
        <p:spPr>
          <a:xfrm>
            <a:off x="730248" y="6252962"/>
            <a:ext cx="10080000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Montserrat" panose="020B0604020202020204" charset="-52"/>
              </a:rPr>
              <a:t>Итоговая аттестационная работа									Карабаев Р.В.</a:t>
            </a:r>
            <a:endParaRPr dirty="0"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92714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"/>
          <p:cNvSpPr txBox="1">
            <a:spLocks noGrp="1"/>
          </p:cNvSpPr>
          <p:nvPr>
            <p:ph type="ftr" idx="11"/>
          </p:nvPr>
        </p:nvSpPr>
        <p:spPr>
          <a:xfrm>
            <a:off x="730248" y="6252962"/>
            <a:ext cx="10080000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Montserrat" panose="020B0604020202020204" charset="-52"/>
              </a:rPr>
              <a:t>Итоговая аттестационная работа									Карабаев Р.В.</a:t>
            </a:r>
            <a:endParaRPr dirty="0">
              <a:latin typeface="Montserrat" panose="020B0604020202020204" charset="-52"/>
            </a:endParaRPr>
          </a:p>
        </p:txBody>
      </p:sp>
      <p:sp>
        <p:nvSpPr>
          <p:cNvPr id="375" name="Google Shape;375;p5"/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Montserrat" panose="020B0604020202020204" charset="-52"/>
              </a:rPr>
              <a:t>4</a:t>
            </a:r>
            <a:endParaRPr dirty="0">
              <a:latin typeface="Montserrat" panose="020B0604020202020204" charset="-52"/>
            </a:endParaRPr>
          </a:p>
        </p:txBody>
      </p:sp>
      <p:sp>
        <p:nvSpPr>
          <p:cNvPr id="8" name="Google Shape;372;p5"/>
          <p:cNvSpPr txBox="1">
            <a:spLocks noGrp="1"/>
          </p:cNvSpPr>
          <p:nvPr>
            <p:ph type="ctrTitle"/>
          </p:nvPr>
        </p:nvSpPr>
        <p:spPr>
          <a:xfrm>
            <a:off x="1066799" y="317179"/>
            <a:ext cx="9144000" cy="83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</a:pPr>
            <a:r>
              <a:rPr lang="ru-RU" sz="2000" b="1" dirty="0" smtClean="0">
                <a:latin typeface="Montserrat" panose="020B0604020202020204" charset="-52"/>
              </a:rPr>
              <a:t>РАЗВЕДОЧНЫЙ АНАЛИЗ ДАННЫХ </a:t>
            </a:r>
            <a:endParaRPr sz="1200" b="1" dirty="0">
              <a:latin typeface="Montserrat" panose="020B0604020202020204" charset="-52"/>
            </a:endParaRPr>
          </a:p>
        </p:txBody>
      </p:sp>
      <p:sp>
        <p:nvSpPr>
          <p:cNvPr id="9" name="Google Shape;394;p6"/>
          <p:cNvSpPr txBox="1">
            <a:spLocks/>
          </p:cNvSpPr>
          <p:nvPr/>
        </p:nvSpPr>
        <p:spPr>
          <a:xfrm>
            <a:off x="595087" y="1451427"/>
            <a:ext cx="3425370" cy="2612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ru-RU" sz="1600" b="1" dirty="0" smtClean="0">
                <a:latin typeface="Montserrat" panose="020B0604020202020204" charset="-52"/>
                <a:ea typeface="Times New Roman"/>
                <a:cs typeface="Times New Roman"/>
                <a:sym typeface="Times New Roman"/>
              </a:rPr>
              <a:t>Смертность</a:t>
            </a:r>
            <a:r>
              <a:rPr lang="en-US" sz="1600" b="1" dirty="0" smtClean="0">
                <a:latin typeface="Montserrat" panose="020B0604020202020204" charset="-52"/>
                <a:ea typeface="Times New Roman"/>
                <a:cs typeface="Times New Roman"/>
                <a:sym typeface="Times New Roman"/>
              </a:rPr>
              <a:t> </a:t>
            </a:r>
            <a:endParaRPr lang="ru-RU" sz="1600" b="1" dirty="0" smtClean="0">
              <a:latin typeface="Montserrat" panose="020B0604020202020204" charset="-52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sz="1600" b="1" dirty="0" smtClean="0">
                <a:latin typeface="Montserrat" panose="020B0604020202020204" charset="-52"/>
                <a:ea typeface="Times New Roman"/>
                <a:cs typeface="Times New Roman"/>
                <a:sym typeface="Times New Roman"/>
              </a:rPr>
              <a:t>VS</a:t>
            </a:r>
            <a:r>
              <a:rPr lang="ru-RU" sz="1600" b="1" dirty="0" smtClean="0">
                <a:latin typeface="Montserrat" panose="020B0604020202020204" charset="-52"/>
                <a:ea typeface="Times New Roman"/>
                <a:cs typeface="Times New Roman"/>
                <a:sym typeface="Times New Roman"/>
              </a:rPr>
              <a:t> </a:t>
            </a:r>
          </a:p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ru-RU" sz="1600" b="1" dirty="0" smtClean="0">
                <a:latin typeface="Montserrat" panose="020B0604020202020204" charset="-52"/>
                <a:ea typeface="Times New Roman"/>
                <a:cs typeface="Times New Roman"/>
                <a:sym typeface="Times New Roman"/>
              </a:rPr>
              <a:t>ремни безопасности</a:t>
            </a:r>
            <a:endParaRPr lang="ru-RU" sz="1600" b="1" dirty="0" smtClean="0">
              <a:latin typeface="Montserrat" panose="020B0604020202020204" charset="-52"/>
            </a:endParaRPr>
          </a:p>
          <a:p>
            <a:pPr algn="just">
              <a:spcBef>
                <a:spcPts val="600"/>
              </a:spcBef>
              <a:buClr>
                <a:schemeClr val="dk1"/>
              </a:buClr>
              <a:buSzPts val="1800"/>
            </a:pPr>
            <a:r>
              <a:rPr lang="ru-RU" dirty="0" smtClean="0">
                <a:latin typeface="Montserrat" panose="020B0604020202020204" charset="-52"/>
                <a:cs typeface="Times New Roman"/>
                <a:sym typeface="Times New Roman"/>
              </a:rPr>
              <a:t>С помощью теста Пирсона </a:t>
            </a:r>
            <a:br>
              <a:rPr lang="ru-RU" dirty="0" smtClean="0">
                <a:latin typeface="Montserrat" panose="020B0604020202020204" charset="-52"/>
                <a:cs typeface="Times New Roman"/>
                <a:sym typeface="Times New Roman"/>
              </a:rPr>
            </a:br>
            <a:r>
              <a:rPr lang="ru-RU" dirty="0" smtClean="0">
                <a:latin typeface="Montserrat" panose="020B0604020202020204" charset="-52"/>
                <a:cs typeface="Times New Roman"/>
                <a:sym typeface="Times New Roman"/>
              </a:rPr>
              <a:t>(Хи-квадрат) показано наличие зависимости между двумя данными факторами, значит пристегнутый </a:t>
            </a:r>
            <a:r>
              <a:rPr lang="ru-RU" dirty="0">
                <a:latin typeface="Montserrat" panose="020B0604020202020204" charset="-52"/>
                <a:cs typeface="Times New Roman"/>
                <a:sym typeface="Times New Roman"/>
              </a:rPr>
              <a:t>ремень безопасности снижает получение тяжелых травм, несовместимых </a:t>
            </a:r>
            <a:r>
              <a:rPr lang="ru-RU" dirty="0" smtClean="0">
                <a:latin typeface="Montserrat" panose="020B0604020202020204" charset="-52"/>
                <a:cs typeface="Times New Roman"/>
                <a:sym typeface="Times New Roman"/>
              </a:rPr>
              <a:t/>
            </a:r>
            <a:br>
              <a:rPr lang="ru-RU" dirty="0" smtClean="0">
                <a:latin typeface="Montserrat" panose="020B0604020202020204" charset="-52"/>
                <a:cs typeface="Times New Roman"/>
                <a:sym typeface="Times New Roman"/>
              </a:rPr>
            </a:br>
            <a:r>
              <a:rPr lang="ru-RU" dirty="0" smtClean="0">
                <a:latin typeface="Montserrat" panose="020B0604020202020204" charset="-52"/>
                <a:cs typeface="Times New Roman"/>
                <a:sym typeface="Times New Roman"/>
              </a:rPr>
              <a:t>с </a:t>
            </a:r>
            <a:r>
              <a:rPr lang="ru-RU" dirty="0">
                <a:latin typeface="Montserrat" panose="020B0604020202020204" charset="-52"/>
                <a:cs typeface="Times New Roman"/>
                <a:sym typeface="Times New Roman"/>
              </a:rPr>
              <a:t>жизнью.</a:t>
            </a:r>
            <a:endParaRPr lang="ru-RU" dirty="0" smtClean="0">
              <a:latin typeface="Montserrat" panose="020B0604020202020204" charset="-52"/>
              <a:cs typeface="Times New Roman"/>
              <a:sym typeface="Times New Roman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87" y="4152901"/>
            <a:ext cx="3420000" cy="1692727"/>
          </a:xfrm>
          <a:prstGeom prst="rect">
            <a:avLst/>
          </a:prstGeom>
        </p:spPr>
      </p:pic>
      <p:sp>
        <p:nvSpPr>
          <p:cNvPr id="14" name="Google Shape;394;p6"/>
          <p:cNvSpPr txBox="1">
            <a:spLocks/>
          </p:cNvSpPr>
          <p:nvPr/>
        </p:nvSpPr>
        <p:spPr>
          <a:xfrm>
            <a:off x="4379687" y="1451427"/>
            <a:ext cx="3425370" cy="2041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ru-RU" sz="1600" b="1" dirty="0" smtClean="0">
                <a:latin typeface="Montserrat" panose="020B0604020202020204" charset="-52"/>
                <a:ea typeface="Times New Roman"/>
                <a:cs typeface="Times New Roman"/>
                <a:sym typeface="Times New Roman"/>
              </a:rPr>
              <a:t>Мужчины-водители</a:t>
            </a:r>
            <a:r>
              <a:rPr lang="en-US" sz="1600" b="1" dirty="0" smtClean="0">
                <a:latin typeface="Montserrat" panose="020B0604020202020204" charset="-52"/>
                <a:ea typeface="Times New Roman"/>
                <a:cs typeface="Times New Roman"/>
                <a:sym typeface="Times New Roman"/>
              </a:rPr>
              <a:t> </a:t>
            </a:r>
            <a:endParaRPr lang="ru-RU" sz="1600" b="1" dirty="0" smtClean="0">
              <a:latin typeface="Montserrat" panose="020B0604020202020204" charset="-52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sz="1600" b="1" dirty="0" smtClean="0">
                <a:latin typeface="Montserrat" panose="020B0604020202020204" charset="-52"/>
                <a:ea typeface="Times New Roman"/>
                <a:cs typeface="Times New Roman"/>
                <a:sym typeface="Times New Roman"/>
              </a:rPr>
              <a:t>VS</a:t>
            </a:r>
            <a:r>
              <a:rPr lang="ru-RU" sz="1600" b="1" dirty="0" smtClean="0">
                <a:latin typeface="Montserrat" panose="020B0604020202020204" charset="-52"/>
                <a:ea typeface="Times New Roman"/>
                <a:cs typeface="Times New Roman"/>
                <a:sym typeface="Times New Roman"/>
              </a:rPr>
              <a:t> </a:t>
            </a:r>
          </a:p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ru-RU" sz="1600" b="1" dirty="0" smtClean="0">
                <a:latin typeface="Montserrat" panose="020B0604020202020204" charset="-52"/>
                <a:ea typeface="Times New Roman"/>
                <a:cs typeface="Times New Roman"/>
                <a:sym typeface="Times New Roman"/>
              </a:rPr>
              <a:t>женщины-водители</a:t>
            </a:r>
          </a:p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ru-RU" sz="1600" b="1" i="1" dirty="0" smtClean="0">
                <a:latin typeface="Montserrat" panose="020B0604020202020204" charset="-52"/>
                <a:cs typeface="Times New Roman"/>
                <a:sym typeface="Times New Roman"/>
              </a:rPr>
              <a:t>(возраст)</a:t>
            </a:r>
            <a:endParaRPr lang="ru-RU" sz="1600" b="1" i="1" dirty="0" smtClean="0">
              <a:latin typeface="Montserrat" panose="020B0604020202020204" charset="-52"/>
            </a:endParaRPr>
          </a:p>
          <a:p>
            <a:pPr algn="just">
              <a:spcBef>
                <a:spcPts val="600"/>
              </a:spcBef>
              <a:buClr>
                <a:schemeClr val="dk1"/>
              </a:buClr>
              <a:buSzPts val="1800"/>
            </a:pPr>
            <a:r>
              <a:rPr lang="ru-RU" dirty="0" smtClean="0">
                <a:latin typeface="Montserrat" panose="020B0604020202020204" charset="-52"/>
                <a:cs typeface="Times New Roman"/>
                <a:sym typeface="Times New Roman"/>
              </a:rPr>
              <a:t>С помощью теста Манна-Уитни показано, что средний возраст водителей мужского и женского пола, попавших в аварию, совпадает.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8422" y="3750800"/>
            <a:ext cx="2922793" cy="208617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9427" y="3237301"/>
            <a:ext cx="2065630" cy="1530533"/>
          </a:xfrm>
          <a:prstGeom prst="rect">
            <a:avLst/>
          </a:prstGeom>
        </p:spPr>
      </p:pic>
      <p:sp>
        <p:nvSpPr>
          <p:cNvPr id="18" name="Google Shape;394;p6"/>
          <p:cNvSpPr txBox="1">
            <a:spLocks/>
          </p:cNvSpPr>
          <p:nvPr/>
        </p:nvSpPr>
        <p:spPr>
          <a:xfrm>
            <a:off x="8157967" y="1445751"/>
            <a:ext cx="3425370" cy="4391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ru-RU" sz="1600" b="1" dirty="0" smtClean="0">
                <a:latin typeface="Montserrat" panose="020B0604020202020204" charset="-52"/>
                <a:ea typeface="Times New Roman"/>
                <a:cs typeface="Times New Roman"/>
                <a:sym typeface="Times New Roman"/>
              </a:rPr>
              <a:t>Мужчины-водители</a:t>
            </a:r>
            <a:r>
              <a:rPr lang="en-US" sz="1600" b="1" dirty="0" smtClean="0">
                <a:latin typeface="Montserrat" panose="020B0604020202020204" charset="-52"/>
                <a:ea typeface="Times New Roman"/>
                <a:cs typeface="Times New Roman"/>
                <a:sym typeface="Times New Roman"/>
              </a:rPr>
              <a:t> </a:t>
            </a:r>
            <a:endParaRPr lang="ru-RU" sz="1600" b="1" dirty="0" smtClean="0">
              <a:latin typeface="Montserrat" panose="020B0604020202020204" charset="-52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sz="1600" b="1" dirty="0" smtClean="0">
                <a:latin typeface="Montserrat" panose="020B0604020202020204" charset="-52"/>
                <a:ea typeface="Times New Roman"/>
                <a:cs typeface="Times New Roman"/>
                <a:sym typeface="Times New Roman"/>
              </a:rPr>
              <a:t>VS</a:t>
            </a:r>
            <a:r>
              <a:rPr lang="ru-RU" sz="1600" b="1" dirty="0" smtClean="0">
                <a:latin typeface="Montserrat" panose="020B0604020202020204" charset="-52"/>
                <a:ea typeface="Times New Roman"/>
                <a:cs typeface="Times New Roman"/>
                <a:sym typeface="Times New Roman"/>
              </a:rPr>
              <a:t> </a:t>
            </a:r>
          </a:p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ru-RU" sz="1600" b="1" dirty="0" smtClean="0">
                <a:latin typeface="Montserrat" panose="020B0604020202020204" charset="-52"/>
                <a:ea typeface="Times New Roman"/>
                <a:cs typeface="Times New Roman"/>
                <a:sym typeface="Times New Roman"/>
              </a:rPr>
              <a:t>женщины-водители</a:t>
            </a:r>
          </a:p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ru-RU" sz="1600" b="1" i="1" dirty="0" smtClean="0">
                <a:latin typeface="Montserrat" panose="020B0604020202020204" charset="-52"/>
                <a:cs typeface="Times New Roman"/>
                <a:sym typeface="Times New Roman"/>
              </a:rPr>
              <a:t>(смертность)</a:t>
            </a:r>
            <a:endParaRPr lang="ru-RU" sz="1600" b="1" i="1" dirty="0" smtClean="0">
              <a:latin typeface="Montserrat" panose="020B0604020202020204" charset="-52"/>
            </a:endParaRPr>
          </a:p>
          <a:p>
            <a:pPr algn="just">
              <a:spcBef>
                <a:spcPts val="600"/>
              </a:spcBef>
              <a:buClr>
                <a:schemeClr val="dk1"/>
              </a:buClr>
              <a:buSzPts val="1800"/>
            </a:pPr>
            <a:r>
              <a:rPr lang="ru-RU" dirty="0" smtClean="0">
                <a:latin typeface="Montserrat" panose="020B0604020202020204" charset="-52"/>
                <a:cs typeface="Times New Roman"/>
                <a:sym typeface="Times New Roman"/>
              </a:rPr>
              <a:t>С помощью расчета конверсии и </a:t>
            </a:r>
            <a:r>
              <a:rPr lang="en-US" dirty="0" smtClean="0">
                <a:latin typeface="Montserrat" panose="020B0604020202020204" charset="-52"/>
                <a:cs typeface="Times New Roman"/>
                <a:sym typeface="Times New Roman"/>
              </a:rPr>
              <a:t>t-</a:t>
            </a:r>
            <a:r>
              <a:rPr lang="ru-RU" dirty="0" smtClean="0">
                <a:latin typeface="Montserrat" panose="020B0604020202020204" charset="-52"/>
                <a:cs typeface="Times New Roman"/>
                <a:sym typeface="Times New Roman"/>
              </a:rPr>
              <a:t>теста на ее значимость между группами показано, что количество аварий со смертельным исходом будет больше при увеличении количества мужчин-водителей, чем при увеличении количества женщин-водителей.</a:t>
            </a:r>
          </a:p>
          <a:p>
            <a:pPr algn="just">
              <a:spcBef>
                <a:spcPts val="600"/>
              </a:spcBef>
              <a:buClr>
                <a:schemeClr val="dk1"/>
              </a:buClr>
              <a:buSzPts val="1800"/>
            </a:pPr>
            <a:endParaRPr lang="ru-RU" dirty="0">
              <a:latin typeface="Montserrat" panose="020B0604020202020204" charset="-52"/>
              <a:cs typeface="Times New Roman"/>
              <a:sym typeface="Times New Roman"/>
            </a:endParaRPr>
          </a:p>
          <a:p>
            <a:pPr algn="just">
              <a:spcBef>
                <a:spcPts val="600"/>
              </a:spcBef>
              <a:spcAft>
                <a:spcPts val="1200"/>
              </a:spcAft>
              <a:buClr>
                <a:schemeClr val="dk1"/>
              </a:buClr>
              <a:buSzPts val="1800"/>
            </a:pPr>
            <a:r>
              <a:rPr lang="ru-RU" dirty="0" smtClean="0">
                <a:latin typeface="Montserrat" panose="020B0604020202020204" charset="-52"/>
                <a:cs typeface="Times New Roman"/>
                <a:sym typeface="Times New Roman"/>
              </a:rPr>
              <a:t>КОНВЕРСИЯ М = 0,05</a:t>
            </a:r>
          </a:p>
          <a:p>
            <a:pPr algn="just">
              <a:spcBef>
                <a:spcPts val="600"/>
              </a:spcBef>
              <a:buClr>
                <a:schemeClr val="dk1"/>
              </a:buClr>
              <a:buSzPts val="1800"/>
            </a:pPr>
            <a:r>
              <a:rPr lang="ru-RU" dirty="0" smtClean="0">
                <a:latin typeface="Montserrat" panose="020B0604020202020204" charset="-52"/>
                <a:cs typeface="Times New Roman"/>
                <a:sym typeface="Times New Roman"/>
              </a:rPr>
              <a:t>КОНВЕРСИЯ Ж = 0,03</a:t>
            </a:r>
            <a:endParaRPr lang="ru-RU" dirty="0">
              <a:latin typeface="Montserrat" panose="020B0604020202020204" charset="-52"/>
              <a:cs typeface="Times New Roman"/>
              <a:sym typeface="Times New Roman"/>
            </a:endParaRPr>
          </a:p>
        </p:txBody>
      </p:sp>
      <p:sp>
        <p:nvSpPr>
          <p:cNvPr id="12" name="Правая фигурная скобка 11"/>
          <p:cNvSpPr/>
          <p:nvPr/>
        </p:nvSpPr>
        <p:spPr>
          <a:xfrm>
            <a:off x="10220324" y="4594225"/>
            <a:ext cx="336551" cy="895350"/>
          </a:xfrm>
          <a:prstGeom prst="rightBrace">
            <a:avLst>
              <a:gd name="adj1" fmla="val 39059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526129" y="4540250"/>
            <a:ext cx="10502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u="sng" dirty="0" smtClean="0">
                <a:latin typeface="Montserrat" panose="020B0604020202020204" charset="-52"/>
              </a:rPr>
              <a:t>t-</a:t>
            </a:r>
            <a:r>
              <a:rPr lang="ru-RU" i="1" u="sng" dirty="0" smtClean="0">
                <a:latin typeface="Montserrat" panose="020B0604020202020204" charset="-52"/>
              </a:rPr>
              <a:t>тест</a:t>
            </a:r>
          </a:p>
          <a:p>
            <a:pPr algn="ctr"/>
            <a:r>
              <a:rPr lang="en-US" sz="1100" dirty="0" smtClean="0">
                <a:latin typeface="Montserrat" panose="020B0604020202020204" charset="-52"/>
              </a:rPr>
              <a:t>pvalue&lt;5%</a:t>
            </a:r>
          </a:p>
          <a:p>
            <a:pPr algn="ctr"/>
            <a:endParaRPr lang="en-US" sz="1200" i="1" dirty="0">
              <a:latin typeface="Montserrat" panose="020B0604020202020204" charset="-52"/>
            </a:endParaRPr>
          </a:p>
          <a:p>
            <a:pPr algn="ctr"/>
            <a:r>
              <a:rPr lang="ru-RU" sz="1100" dirty="0" smtClean="0">
                <a:latin typeface="Montserrat" panose="020B0604020202020204" charset="-52"/>
              </a:rPr>
              <a:t>Конверсии</a:t>
            </a:r>
          </a:p>
          <a:p>
            <a:pPr algn="ctr"/>
            <a:r>
              <a:rPr lang="ru-RU" sz="1100" dirty="0" smtClean="0">
                <a:latin typeface="Montserrat" panose="020B0604020202020204" charset="-52"/>
              </a:rPr>
              <a:t>отличаются</a:t>
            </a:r>
            <a:endParaRPr lang="ru-RU" sz="1200" dirty="0">
              <a:latin typeface="Montserrat" panose="020B0604020202020204" charset="-5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9735" y="1386113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i="1" dirty="0" smtClean="0">
                <a:latin typeface="Montserrat" panose="020B0604020202020204" charset="-52"/>
              </a:rPr>
              <a:t>1.</a:t>
            </a:r>
            <a:endParaRPr lang="ru-RU" sz="2000" i="1" dirty="0">
              <a:latin typeface="Montserrat" panose="020B0604020202020204" charset="-5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66030" y="1383669"/>
            <a:ext cx="425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i="1" dirty="0" smtClean="0">
                <a:latin typeface="Montserrat" panose="020B0604020202020204" charset="-52"/>
              </a:rPr>
              <a:t>2.</a:t>
            </a:r>
            <a:endParaRPr lang="ru-RU" sz="2000" i="1" dirty="0">
              <a:latin typeface="Montserrat" panose="020B0604020202020204" charset="-5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53574" y="1382451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i="1" dirty="0" smtClean="0">
                <a:latin typeface="Montserrat" panose="020B0604020202020204" charset="-52"/>
              </a:rPr>
              <a:t>3.</a:t>
            </a:r>
            <a:endParaRPr lang="ru-RU" sz="2000" i="1" dirty="0">
              <a:latin typeface="Montserrat" panose="020B0604020202020204" charset="-52"/>
            </a:endParaRPr>
          </a:p>
        </p:txBody>
      </p:sp>
      <p:sp>
        <p:nvSpPr>
          <p:cNvPr id="17" name="Google Shape;373;p5"/>
          <p:cNvSpPr txBox="1">
            <a:spLocks noGrp="1"/>
          </p:cNvSpPr>
          <p:nvPr>
            <p:ph type="dt" idx="10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Montserrat" panose="020B0604020202020204" charset="-52"/>
              </a:rPr>
              <a:t>7</a:t>
            </a:r>
            <a:endParaRPr dirty="0"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33311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"/>
          <p:cNvSpPr txBox="1">
            <a:spLocks noGrp="1"/>
          </p:cNvSpPr>
          <p:nvPr>
            <p:ph type="dt" idx="10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Montserrat" panose="020B0604020202020204" charset="-52"/>
              </a:rPr>
              <a:t>7</a:t>
            </a:r>
            <a:endParaRPr dirty="0">
              <a:latin typeface="Montserrat" panose="020B0604020202020204" charset="-52"/>
            </a:endParaRPr>
          </a:p>
        </p:txBody>
      </p:sp>
      <p:sp>
        <p:nvSpPr>
          <p:cNvPr id="375" name="Google Shape;375;p5"/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Montserrat" panose="020B0604020202020204" charset="-52"/>
              </a:rPr>
              <a:t>5</a:t>
            </a:r>
            <a:endParaRPr dirty="0">
              <a:latin typeface="Montserrat" panose="020B0604020202020204" charset="-52"/>
            </a:endParaRPr>
          </a:p>
        </p:txBody>
      </p:sp>
      <p:sp>
        <p:nvSpPr>
          <p:cNvPr id="8" name="Google Shape;372;p5"/>
          <p:cNvSpPr txBox="1">
            <a:spLocks noGrp="1"/>
          </p:cNvSpPr>
          <p:nvPr>
            <p:ph type="ctrTitle"/>
          </p:nvPr>
        </p:nvSpPr>
        <p:spPr>
          <a:xfrm>
            <a:off x="1066799" y="317179"/>
            <a:ext cx="9144000" cy="83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</a:pPr>
            <a:r>
              <a:rPr lang="ru-RU" sz="2000" b="1" dirty="0" smtClean="0">
                <a:latin typeface="Montserrat" panose="020B0604020202020204" charset="-52"/>
              </a:rPr>
              <a:t>РАЗВЕДОЧНЫЙ АНАЛИЗ ДАННЫХ </a:t>
            </a:r>
            <a:endParaRPr sz="1200" b="1" dirty="0">
              <a:latin typeface="Montserrat" panose="020B0604020202020204" charset="-52"/>
            </a:endParaRPr>
          </a:p>
        </p:txBody>
      </p:sp>
      <p:sp>
        <p:nvSpPr>
          <p:cNvPr id="9" name="Google Shape;394;p6"/>
          <p:cNvSpPr txBox="1">
            <a:spLocks/>
          </p:cNvSpPr>
          <p:nvPr/>
        </p:nvSpPr>
        <p:spPr>
          <a:xfrm>
            <a:off x="595087" y="1451426"/>
            <a:ext cx="3425370" cy="2942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ru-RU" sz="1700" b="1" dirty="0" smtClean="0">
                <a:latin typeface="Montserrat" panose="020B0604020202020204" charset="-52"/>
                <a:ea typeface="Times New Roman"/>
                <a:cs typeface="Times New Roman"/>
                <a:sym typeface="Times New Roman"/>
              </a:rPr>
              <a:t>ТС (0-10 лет)</a:t>
            </a:r>
            <a:r>
              <a:rPr lang="en-US" sz="1700" b="1" dirty="0" smtClean="0">
                <a:latin typeface="Montserrat" panose="020B0604020202020204" charset="-52"/>
                <a:ea typeface="Times New Roman"/>
                <a:cs typeface="Times New Roman"/>
                <a:sym typeface="Times New Roman"/>
              </a:rPr>
              <a:t> </a:t>
            </a:r>
            <a:endParaRPr lang="ru-RU" sz="1700" b="1" dirty="0">
              <a:latin typeface="Montserrat" panose="020B0604020202020204" charset="-52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sz="1700" b="1" dirty="0">
                <a:latin typeface="Montserrat" panose="020B0604020202020204" charset="-52"/>
                <a:ea typeface="Times New Roman"/>
                <a:cs typeface="Times New Roman"/>
                <a:sym typeface="Times New Roman"/>
              </a:rPr>
              <a:t>VS</a:t>
            </a:r>
            <a:r>
              <a:rPr lang="ru-RU" sz="1700" b="1" dirty="0">
                <a:latin typeface="Montserrat" panose="020B0604020202020204" charset="-52"/>
                <a:ea typeface="Times New Roman"/>
                <a:cs typeface="Times New Roman"/>
                <a:sym typeface="Times New Roman"/>
              </a:rPr>
              <a:t> </a:t>
            </a:r>
          </a:p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ru-RU" sz="1700" b="1" dirty="0" smtClean="0">
                <a:latin typeface="Montserrat" panose="020B0604020202020204" charset="-52"/>
                <a:ea typeface="Times New Roman"/>
                <a:cs typeface="Times New Roman"/>
                <a:sym typeface="Times New Roman"/>
              </a:rPr>
              <a:t>ТС (10-20 лет)</a:t>
            </a:r>
            <a:endParaRPr lang="ru-RU" sz="1700" b="1" dirty="0">
              <a:latin typeface="Montserrat" panose="020B0604020202020204" charset="-52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ru-RU" sz="1700" b="1" i="1" dirty="0" smtClean="0">
                <a:latin typeface="Montserrat" panose="020B0604020202020204" charset="-52"/>
                <a:cs typeface="Times New Roman"/>
                <a:sym typeface="Times New Roman"/>
              </a:rPr>
              <a:t>(смертность водителей)</a:t>
            </a:r>
            <a:endParaRPr lang="ru-RU" sz="1700" b="1" i="1" dirty="0">
              <a:latin typeface="Montserrat" panose="020B0604020202020204" charset="-52"/>
            </a:endParaRPr>
          </a:p>
          <a:p>
            <a:pPr algn="just">
              <a:spcBef>
                <a:spcPts val="600"/>
              </a:spcBef>
              <a:buClr>
                <a:schemeClr val="dk1"/>
              </a:buClr>
              <a:buSzPts val="1800"/>
            </a:pPr>
            <a:r>
              <a:rPr lang="ru-RU" dirty="0">
                <a:latin typeface="Montserrat" panose="020B0604020202020204" charset="-52"/>
                <a:cs typeface="Times New Roman"/>
                <a:sym typeface="Times New Roman"/>
              </a:rPr>
              <a:t>С помощью расчета конверсии и </a:t>
            </a:r>
            <a:r>
              <a:rPr lang="en-US" dirty="0">
                <a:latin typeface="Montserrat" panose="020B0604020202020204" charset="-52"/>
                <a:cs typeface="Times New Roman"/>
                <a:sym typeface="Times New Roman"/>
              </a:rPr>
              <a:t>t-</a:t>
            </a:r>
            <a:r>
              <a:rPr lang="ru-RU" dirty="0">
                <a:latin typeface="Montserrat" panose="020B0604020202020204" charset="-52"/>
                <a:cs typeface="Times New Roman"/>
                <a:sym typeface="Times New Roman"/>
              </a:rPr>
              <a:t>теста на ее значимость между группами показано, что количество аварий со смертельным исходом будет больше при увеличении количества </a:t>
            </a:r>
            <a:r>
              <a:rPr lang="ru-RU" dirty="0" smtClean="0">
                <a:latin typeface="Montserrat" panose="020B0604020202020204" charset="-52"/>
                <a:cs typeface="Times New Roman"/>
                <a:sym typeface="Times New Roman"/>
              </a:rPr>
              <a:t>ТС старше 10 лет, </a:t>
            </a:r>
            <a:r>
              <a:rPr lang="ru-RU" dirty="0">
                <a:latin typeface="Montserrat" panose="020B0604020202020204" charset="-52"/>
                <a:cs typeface="Times New Roman"/>
                <a:sym typeface="Times New Roman"/>
              </a:rPr>
              <a:t>чем при увеличении </a:t>
            </a:r>
            <a:r>
              <a:rPr lang="ru-RU" dirty="0" smtClean="0">
                <a:latin typeface="Montserrat" panose="020B0604020202020204" charset="-52"/>
                <a:cs typeface="Times New Roman"/>
                <a:sym typeface="Times New Roman"/>
              </a:rPr>
              <a:t>количества ТС младше 10 лет.</a:t>
            </a:r>
            <a:endParaRPr lang="ru-RU" dirty="0">
              <a:latin typeface="Montserrat" panose="020B0604020202020204" charset="-52"/>
              <a:cs typeface="Times New Roman"/>
              <a:sym typeface="Times New Roman"/>
            </a:endParaRPr>
          </a:p>
        </p:txBody>
      </p:sp>
      <p:sp>
        <p:nvSpPr>
          <p:cNvPr id="14" name="Google Shape;394;p6"/>
          <p:cNvSpPr txBox="1">
            <a:spLocks/>
          </p:cNvSpPr>
          <p:nvPr/>
        </p:nvSpPr>
        <p:spPr>
          <a:xfrm>
            <a:off x="4379687" y="1451426"/>
            <a:ext cx="3425370" cy="2709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ru-RU" sz="1600" b="1" dirty="0" smtClean="0">
                <a:latin typeface="Montserrat" panose="020B0604020202020204" charset="-52"/>
                <a:ea typeface="Times New Roman"/>
                <a:cs typeface="Times New Roman"/>
                <a:sym typeface="Times New Roman"/>
              </a:rPr>
              <a:t>Смертность</a:t>
            </a:r>
            <a:r>
              <a:rPr lang="en-US" sz="1600" b="1" dirty="0" smtClean="0">
                <a:latin typeface="Montserrat" panose="020B0604020202020204" charset="-52"/>
                <a:ea typeface="Times New Roman"/>
                <a:cs typeface="Times New Roman"/>
                <a:sym typeface="Times New Roman"/>
              </a:rPr>
              <a:t> </a:t>
            </a:r>
            <a:endParaRPr lang="ru-RU" sz="1600" b="1" dirty="0" smtClean="0">
              <a:latin typeface="Montserrat" panose="020B0604020202020204" charset="-52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sz="1600" b="1" dirty="0" smtClean="0">
                <a:latin typeface="Montserrat" panose="020B0604020202020204" charset="-52"/>
                <a:ea typeface="Times New Roman"/>
                <a:cs typeface="Times New Roman"/>
                <a:sym typeface="Times New Roman"/>
              </a:rPr>
              <a:t>VS</a:t>
            </a:r>
            <a:r>
              <a:rPr lang="ru-RU" sz="1600" b="1" dirty="0" smtClean="0">
                <a:latin typeface="Montserrat" panose="020B0604020202020204" charset="-52"/>
                <a:ea typeface="Times New Roman"/>
                <a:cs typeface="Times New Roman"/>
                <a:sym typeface="Times New Roman"/>
              </a:rPr>
              <a:t> </a:t>
            </a:r>
          </a:p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ru-RU" sz="1600" b="1" dirty="0" smtClean="0">
                <a:latin typeface="Montserrat" panose="020B0604020202020204" charset="-52"/>
                <a:ea typeface="Times New Roman"/>
                <a:cs typeface="Times New Roman"/>
                <a:sym typeface="Times New Roman"/>
              </a:rPr>
              <a:t>подушки безопасности</a:t>
            </a:r>
          </a:p>
          <a:p>
            <a:pPr algn="just">
              <a:spcBef>
                <a:spcPts val="600"/>
              </a:spcBef>
              <a:buClr>
                <a:schemeClr val="dk1"/>
              </a:buClr>
              <a:buSzPts val="1800"/>
            </a:pPr>
            <a:r>
              <a:rPr lang="ru-RU" dirty="0">
                <a:latin typeface="Montserrat" panose="020B0604020202020204" charset="-52"/>
                <a:cs typeface="Times New Roman"/>
                <a:sym typeface="Times New Roman"/>
              </a:rPr>
              <a:t>С помощью теста Пирсона </a:t>
            </a:r>
            <a:br>
              <a:rPr lang="ru-RU" dirty="0">
                <a:latin typeface="Montserrat" panose="020B0604020202020204" charset="-52"/>
                <a:cs typeface="Times New Roman"/>
                <a:sym typeface="Times New Roman"/>
              </a:rPr>
            </a:br>
            <a:r>
              <a:rPr lang="ru-RU" dirty="0">
                <a:latin typeface="Montserrat" panose="020B0604020202020204" charset="-52"/>
                <a:cs typeface="Times New Roman"/>
                <a:sym typeface="Times New Roman"/>
              </a:rPr>
              <a:t>(Хи-квадрат) показано наличие зависимости между двумя данными факторами, значит </a:t>
            </a:r>
            <a:r>
              <a:rPr lang="ru-RU" dirty="0" smtClean="0">
                <a:latin typeface="Montserrat" panose="020B0604020202020204" charset="-52"/>
                <a:cs typeface="Times New Roman"/>
                <a:sym typeface="Times New Roman"/>
              </a:rPr>
              <a:t>раскрытие подушек безопасности </a:t>
            </a:r>
            <a:r>
              <a:rPr lang="ru-RU" dirty="0">
                <a:latin typeface="Montserrat" panose="020B0604020202020204" charset="-52"/>
                <a:cs typeface="Times New Roman"/>
                <a:sym typeface="Times New Roman"/>
              </a:rPr>
              <a:t>снижает получение тяжелых травм, несовместимых </a:t>
            </a:r>
            <a:br>
              <a:rPr lang="ru-RU" dirty="0">
                <a:latin typeface="Montserrat" panose="020B0604020202020204" charset="-52"/>
                <a:cs typeface="Times New Roman"/>
                <a:sym typeface="Times New Roman"/>
              </a:rPr>
            </a:br>
            <a:r>
              <a:rPr lang="ru-RU" dirty="0">
                <a:latin typeface="Montserrat" panose="020B0604020202020204" charset="-52"/>
                <a:cs typeface="Times New Roman"/>
                <a:sym typeface="Times New Roman"/>
              </a:rPr>
              <a:t>с жизнью.</a:t>
            </a:r>
          </a:p>
        </p:txBody>
      </p:sp>
      <p:sp>
        <p:nvSpPr>
          <p:cNvPr id="18" name="Google Shape;394;p6"/>
          <p:cNvSpPr txBox="1">
            <a:spLocks/>
          </p:cNvSpPr>
          <p:nvPr/>
        </p:nvSpPr>
        <p:spPr>
          <a:xfrm>
            <a:off x="8157967" y="1445751"/>
            <a:ext cx="3425370" cy="4391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ru-RU" sz="1600" b="1" dirty="0" smtClean="0">
                <a:latin typeface="Montserrat" panose="020B0604020202020204" charset="-52"/>
                <a:ea typeface="Times New Roman"/>
                <a:cs typeface="Times New Roman"/>
                <a:sym typeface="Times New Roman"/>
              </a:rPr>
              <a:t>Скорость удара</a:t>
            </a:r>
            <a:r>
              <a:rPr lang="en-US" sz="1600" b="1" dirty="0" smtClean="0">
                <a:latin typeface="Montserrat" panose="020B0604020202020204" charset="-52"/>
                <a:ea typeface="Times New Roman"/>
                <a:cs typeface="Times New Roman"/>
                <a:sym typeface="Times New Roman"/>
              </a:rPr>
              <a:t> </a:t>
            </a:r>
            <a:endParaRPr lang="ru-RU" sz="1600" b="1" dirty="0" smtClean="0">
              <a:latin typeface="Montserrat" panose="020B0604020202020204" charset="-52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sz="1600" b="1" dirty="0" smtClean="0">
                <a:latin typeface="Montserrat" panose="020B0604020202020204" charset="-52"/>
                <a:ea typeface="Times New Roman"/>
                <a:cs typeface="Times New Roman"/>
                <a:sym typeface="Times New Roman"/>
              </a:rPr>
              <a:t>VS</a:t>
            </a:r>
            <a:r>
              <a:rPr lang="ru-RU" sz="1600" b="1" dirty="0" smtClean="0">
                <a:latin typeface="Montserrat" panose="020B0604020202020204" charset="-52"/>
                <a:ea typeface="Times New Roman"/>
                <a:cs typeface="Times New Roman"/>
                <a:sym typeface="Times New Roman"/>
              </a:rPr>
              <a:t> </a:t>
            </a:r>
          </a:p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ru-RU" sz="1600" b="1" dirty="0" smtClean="0">
                <a:latin typeface="Montserrat" panose="020B0604020202020204" charset="-52"/>
                <a:ea typeface="Times New Roman"/>
                <a:cs typeface="Times New Roman"/>
                <a:sym typeface="Times New Roman"/>
              </a:rPr>
              <a:t>серьезность травм</a:t>
            </a:r>
            <a:endParaRPr lang="ru-RU" sz="1600" b="1" dirty="0" smtClean="0">
              <a:latin typeface="Montserrat" panose="020B0604020202020204" charset="-52"/>
            </a:endParaRPr>
          </a:p>
          <a:p>
            <a:pPr algn="just">
              <a:spcBef>
                <a:spcPts val="600"/>
              </a:spcBef>
              <a:buClr>
                <a:schemeClr val="dk1"/>
              </a:buClr>
              <a:buSzPts val="1800"/>
            </a:pPr>
            <a:r>
              <a:rPr lang="ru-RU" dirty="0">
                <a:latin typeface="Montserrat" panose="020B0604020202020204" charset="-52"/>
                <a:cs typeface="Times New Roman"/>
                <a:sym typeface="Times New Roman"/>
              </a:rPr>
              <a:t>С помощью теста Пирсона </a:t>
            </a:r>
            <a:br>
              <a:rPr lang="ru-RU" dirty="0">
                <a:latin typeface="Montserrat" panose="020B0604020202020204" charset="-52"/>
                <a:cs typeface="Times New Roman"/>
                <a:sym typeface="Times New Roman"/>
              </a:rPr>
            </a:br>
            <a:r>
              <a:rPr lang="ru-RU" dirty="0">
                <a:latin typeface="Montserrat" panose="020B0604020202020204" charset="-52"/>
                <a:cs typeface="Times New Roman"/>
                <a:sym typeface="Times New Roman"/>
              </a:rPr>
              <a:t>(Хи-квадрат) показано наличие зависимости между двумя данными факторами, значит </a:t>
            </a:r>
            <a:r>
              <a:rPr lang="ru-RU" dirty="0" smtClean="0">
                <a:latin typeface="Montserrat" panose="020B0604020202020204" charset="-52"/>
                <a:cs typeface="Times New Roman"/>
                <a:sym typeface="Times New Roman"/>
              </a:rPr>
              <a:t>чем выше расчетная скорость при ДТП, тем более сильные травмы могут получить водитель и пассажиры автомобиля, в том числе несовместимые с жизнью.</a:t>
            </a:r>
            <a:endParaRPr lang="ru-RU" dirty="0">
              <a:latin typeface="Montserrat" panose="020B0604020202020204" charset="-52"/>
              <a:cs typeface="Times New Roman"/>
              <a:sym typeface="Times New Roman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57" y="4160520"/>
            <a:ext cx="3345403" cy="1676457"/>
          </a:xfrm>
          <a:prstGeom prst="rect">
            <a:avLst/>
          </a:prstGeom>
        </p:spPr>
      </p:pic>
      <p:pic>
        <p:nvPicPr>
          <p:cNvPr id="4" name="Рисунок 3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424136" y="4160520"/>
            <a:ext cx="3344400" cy="1676457"/>
          </a:xfrm>
          <a:prstGeom prst="rect">
            <a:avLst/>
          </a:prstGeom>
        </p:spPr>
      </p:pic>
      <p:pic>
        <p:nvPicPr>
          <p:cNvPr id="6" name="Рисунок 5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203012" y="4160520"/>
            <a:ext cx="3344400" cy="1677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33248" y="1386113"/>
            <a:ext cx="453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i="1" dirty="0" smtClean="0">
                <a:latin typeface="Montserrat" panose="020B0604020202020204" charset="-52"/>
              </a:rPr>
              <a:t>4.</a:t>
            </a:r>
            <a:endParaRPr lang="ru-RU" sz="2000" i="1" dirty="0">
              <a:latin typeface="Montserrat" panose="020B0604020202020204" charset="-5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66030" y="1383669"/>
            <a:ext cx="425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i="1" dirty="0" smtClean="0">
                <a:latin typeface="Montserrat" panose="020B0604020202020204" charset="-52"/>
              </a:rPr>
              <a:t>5.</a:t>
            </a:r>
            <a:endParaRPr lang="ru-RU" sz="2000" i="1" dirty="0">
              <a:latin typeface="Montserrat" panose="020B0604020202020204" charset="-5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146361" y="1382451"/>
            <a:ext cx="437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i="1" dirty="0" smtClean="0">
                <a:latin typeface="Montserrat" panose="020B0604020202020204" charset="-52"/>
              </a:rPr>
              <a:t>6.</a:t>
            </a:r>
            <a:endParaRPr lang="ru-RU" sz="2000" i="1" dirty="0">
              <a:latin typeface="Montserrat" panose="020B0604020202020204" charset="-52"/>
            </a:endParaRPr>
          </a:p>
        </p:txBody>
      </p:sp>
      <p:sp>
        <p:nvSpPr>
          <p:cNvPr id="15" name="Google Shape;374;p5"/>
          <p:cNvSpPr txBox="1">
            <a:spLocks noGrp="1"/>
          </p:cNvSpPr>
          <p:nvPr>
            <p:ph type="ftr" idx="11"/>
          </p:nvPr>
        </p:nvSpPr>
        <p:spPr>
          <a:xfrm>
            <a:off x="730248" y="6252962"/>
            <a:ext cx="10080000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Montserrat" panose="020B0604020202020204" charset="-52"/>
              </a:rPr>
              <a:t>Итоговая аттестационная работа									Карабаев Р.В.</a:t>
            </a:r>
            <a:endParaRPr dirty="0"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0186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72;p5"/>
          <p:cNvSpPr txBox="1">
            <a:spLocks noGrp="1"/>
          </p:cNvSpPr>
          <p:nvPr>
            <p:ph type="ctrTitle"/>
          </p:nvPr>
        </p:nvSpPr>
        <p:spPr>
          <a:xfrm>
            <a:off x="1066799" y="317179"/>
            <a:ext cx="9144000" cy="83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</a:pPr>
            <a:r>
              <a:rPr lang="ru-RU" sz="2000" b="1" dirty="0" smtClean="0">
                <a:latin typeface="Montserrat" panose="020B0604020202020204" charset="-52"/>
              </a:rPr>
              <a:t>ПОСТРОЕНИЕ ПРОГНОЗОВ. ПРАКТИЧЕСКИЕ ВЫВОДЫ.</a:t>
            </a:r>
            <a:endParaRPr sz="1200" b="1" dirty="0">
              <a:latin typeface="Montserrat" panose="020B0604020202020204" charset="-52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585626" y="1886789"/>
            <a:ext cx="5145931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latin typeface="Montserrat" panose="020B0604020202020204" charset="-52"/>
              </a:rPr>
              <a:t>1) Одна </a:t>
            </a:r>
            <a:r>
              <a:rPr lang="ru-RU" dirty="0">
                <a:latin typeface="Montserrat" panose="020B0604020202020204" charset="-52"/>
              </a:rPr>
              <a:t>из основных причин смертельного ДТП при фронтальном столкновении - это </a:t>
            </a:r>
            <a:r>
              <a:rPr lang="ru-RU" dirty="0" smtClean="0">
                <a:latin typeface="Montserrat" panose="020B0604020202020204" charset="-52"/>
              </a:rPr>
              <a:t>скорость</a:t>
            </a:r>
            <a:r>
              <a:rPr lang="ru-RU" dirty="0">
                <a:latin typeface="Montserrat" panose="020B0604020202020204" charset="-52"/>
              </a:rPr>
              <a:t>! </a:t>
            </a:r>
            <a:endParaRPr lang="ru-RU" dirty="0" smtClean="0">
              <a:latin typeface="Montserrat" panose="020B0604020202020204" charset="-52"/>
            </a:endParaRPr>
          </a:p>
          <a:p>
            <a:pPr algn="just"/>
            <a:endParaRPr lang="ru-RU" dirty="0" smtClean="0">
              <a:latin typeface="Montserrat" panose="020B0604020202020204" charset="-52"/>
            </a:endParaRPr>
          </a:p>
          <a:p>
            <a:pPr algn="just"/>
            <a:r>
              <a:rPr lang="ru-RU" dirty="0" smtClean="0">
                <a:latin typeface="Montserrat" panose="020B0604020202020204" charset="-52"/>
              </a:rPr>
              <a:t>2</a:t>
            </a:r>
            <a:r>
              <a:rPr lang="ru-RU" dirty="0">
                <a:latin typeface="Montserrat" panose="020B0604020202020204" charset="-52"/>
              </a:rPr>
              <a:t>) Наличие подушек безопасности и наличие ремней безопасности </a:t>
            </a:r>
            <a:r>
              <a:rPr lang="ru-RU" dirty="0" smtClean="0">
                <a:latin typeface="Montserrat" panose="020B0604020202020204" charset="-52"/>
              </a:rPr>
              <a:t>играют роль при исходе ДТП, но не </a:t>
            </a:r>
            <a:r>
              <a:rPr lang="ru-RU" dirty="0">
                <a:latin typeface="Montserrat" panose="020B0604020202020204" charset="-52"/>
              </a:rPr>
              <a:t>всегда </a:t>
            </a:r>
            <a:r>
              <a:rPr lang="ru-RU" dirty="0" smtClean="0">
                <a:latin typeface="Montserrat" panose="020B0604020202020204" charset="-52"/>
              </a:rPr>
              <a:t>помогают.</a:t>
            </a:r>
          </a:p>
          <a:p>
            <a:pPr algn="just"/>
            <a:endParaRPr lang="ru-RU" dirty="0">
              <a:latin typeface="Montserrat" panose="020B0604020202020204" charset="-52"/>
            </a:endParaRPr>
          </a:p>
          <a:p>
            <a:pPr algn="just"/>
            <a:r>
              <a:rPr lang="ru-RU" dirty="0" smtClean="0">
                <a:latin typeface="Montserrat" panose="020B0604020202020204" charset="-52"/>
              </a:rPr>
              <a:t>3) Средние возрасты водителей мужского и </a:t>
            </a:r>
            <a:r>
              <a:rPr lang="ru-RU" dirty="0">
                <a:latin typeface="Montserrat" panose="020B0604020202020204" charset="-52"/>
              </a:rPr>
              <a:t>ж</a:t>
            </a:r>
            <a:r>
              <a:rPr lang="ru-RU" dirty="0" smtClean="0">
                <a:latin typeface="Montserrat" panose="020B0604020202020204" charset="-52"/>
              </a:rPr>
              <a:t>енского пола, попавших в аварии со смертельным исходом, не отличаются.</a:t>
            </a:r>
          </a:p>
          <a:p>
            <a:pPr algn="just"/>
            <a:endParaRPr lang="ru-RU" dirty="0">
              <a:latin typeface="Montserrat" panose="020B0604020202020204" charset="-52"/>
            </a:endParaRPr>
          </a:p>
          <a:p>
            <a:pPr algn="just"/>
            <a:r>
              <a:rPr lang="ru-RU" dirty="0" smtClean="0">
                <a:latin typeface="Montserrat" panose="020B0604020202020204" charset="-52"/>
              </a:rPr>
              <a:t>4) Женщины </a:t>
            </a:r>
            <a:r>
              <a:rPr lang="ru-RU" dirty="0">
                <a:latin typeface="Montserrat" panose="020B0604020202020204" charset="-52"/>
              </a:rPr>
              <a:t>ездят аккуратнее </a:t>
            </a:r>
            <a:r>
              <a:rPr lang="ru-RU" dirty="0" smtClean="0">
                <a:latin typeface="Montserrat" panose="020B0604020202020204" charset="-52"/>
              </a:rPr>
              <a:t>мужчин, вероятность смертельных ДТП</a:t>
            </a:r>
            <a:r>
              <a:rPr lang="ru-RU" dirty="0">
                <a:latin typeface="Montserrat" panose="020B0604020202020204" charset="-52"/>
              </a:rPr>
              <a:t> </a:t>
            </a:r>
            <a:r>
              <a:rPr lang="ru-RU" dirty="0" smtClean="0">
                <a:latin typeface="Montserrat" panose="020B0604020202020204" charset="-52"/>
              </a:rPr>
              <a:t>с ними меньше.</a:t>
            </a:r>
            <a:r>
              <a:rPr lang="ru-RU" dirty="0" smtClean="0">
                <a:latin typeface="Montserrat" panose="020B0604020202020204" charset="-52"/>
              </a:rPr>
              <a:t> </a:t>
            </a:r>
          </a:p>
          <a:p>
            <a:pPr algn="just"/>
            <a:endParaRPr lang="ru-RU" dirty="0">
              <a:latin typeface="Montserrat" panose="020B0604020202020204" charset="-52"/>
            </a:endParaRPr>
          </a:p>
          <a:p>
            <a:pPr algn="just"/>
            <a:r>
              <a:rPr lang="ru-RU" dirty="0" smtClean="0">
                <a:latin typeface="Montserrat" panose="020B0604020202020204" charset="-52"/>
              </a:rPr>
              <a:t>5) </a:t>
            </a:r>
            <a:r>
              <a:rPr lang="ru-RU" dirty="0">
                <a:latin typeface="Montserrat" panose="020B0604020202020204" charset="-52"/>
              </a:rPr>
              <a:t>Молодые водители находятся в большей зоне риска попасть в смертельное </a:t>
            </a:r>
            <a:r>
              <a:rPr lang="ru-RU" dirty="0" smtClean="0">
                <a:latin typeface="Montserrat" panose="020B0604020202020204" charset="-52"/>
              </a:rPr>
              <a:t>ДТП</a:t>
            </a:r>
            <a:r>
              <a:rPr lang="ru-RU" dirty="0" smtClean="0">
                <a:latin typeface="Montserrat" panose="020B0604020202020204" charset="-52"/>
              </a:rPr>
              <a:t>.</a:t>
            </a:r>
          </a:p>
          <a:p>
            <a:pPr algn="just"/>
            <a:endParaRPr lang="ru-RU" dirty="0">
              <a:latin typeface="Montserrat" panose="020B0604020202020204" charset="-52"/>
            </a:endParaRPr>
          </a:p>
          <a:p>
            <a:pPr algn="just"/>
            <a:r>
              <a:rPr lang="ru-RU" dirty="0" smtClean="0">
                <a:latin typeface="Montserrat" panose="020B0604020202020204" charset="-52"/>
              </a:rPr>
              <a:t>6</a:t>
            </a:r>
            <a:r>
              <a:rPr lang="ru-RU" dirty="0">
                <a:latin typeface="Montserrat" panose="020B0604020202020204" charset="-52"/>
              </a:rPr>
              <a:t>) </a:t>
            </a:r>
            <a:r>
              <a:rPr lang="ru-RU" dirty="0" smtClean="0">
                <a:latin typeface="Montserrat" panose="020B0604020202020204" charset="-52"/>
              </a:rPr>
              <a:t>Безопаснее ездить на транспортном средстве младше 10 лет.</a:t>
            </a:r>
            <a:endParaRPr lang="ru-RU" dirty="0">
              <a:latin typeface="Montserrat" panose="020B0604020202020204" charset="-52"/>
            </a:endParaRPr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6432290" y="1458854"/>
            <a:ext cx="0" cy="4536000"/>
          </a:xfrm>
          <a:prstGeom prst="line">
            <a:avLst/>
          </a:prstGeom>
          <a:ln>
            <a:solidFill>
              <a:srgbClr val="86DA26">
                <a:alpha val="50196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394;p6"/>
          <p:cNvSpPr txBox="1">
            <a:spLocks/>
          </p:cNvSpPr>
          <p:nvPr/>
        </p:nvSpPr>
        <p:spPr>
          <a:xfrm>
            <a:off x="6727770" y="1384712"/>
            <a:ext cx="4609322" cy="502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ru-RU" sz="1600" b="1" u="sng" dirty="0" smtClean="0">
                <a:latin typeface="Montserrat" panose="020B0604020202020204" charset="-52"/>
                <a:ea typeface="Times New Roman"/>
                <a:cs typeface="Times New Roman"/>
                <a:sym typeface="Times New Roman"/>
              </a:rPr>
              <a:t>ПРАКТИЧЕСКИЕ ВЫВОДЫ: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</a:pPr>
            <a:endParaRPr lang="ru-RU" sz="1600" dirty="0">
              <a:latin typeface="Montserrat" panose="020B0604020202020204" charset="-52"/>
            </a:endParaRPr>
          </a:p>
        </p:txBody>
      </p:sp>
      <p:sp>
        <p:nvSpPr>
          <p:cNvPr id="11" name="Google Shape;394;p6"/>
          <p:cNvSpPr txBox="1">
            <a:spLocks/>
          </p:cNvSpPr>
          <p:nvPr/>
        </p:nvSpPr>
        <p:spPr>
          <a:xfrm>
            <a:off x="682105" y="1358412"/>
            <a:ext cx="5015722" cy="4625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0000"/>
              </a:lnSpc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ru-RU" sz="1600" b="1" u="sng" dirty="0" smtClean="0">
                <a:latin typeface="Montserrat" panose="020B0604020202020204" charset="-52"/>
                <a:ea typeface="Times New Roman"/>
                <a:cs typeface="Times New Roman"/>
                <a:sym typeface="Times New Roman"/>
              </a:rPr>
              <a:t>ИСПОЛЬЗУЕМЫЕ МОДЕЛИ В ЗАДАЧЕ КЛАССИФИКАЦИИ И </a:t>
            </a:r>
            <a:r>
              <a:rPr lang="ru-RU" sz="1600" b="1" u="sng" dirty="0" smtClean="0">
                <a:latin typeface="Montserrat" panose="020B0604020202020204" charset="-52"/>
                <a:ea typeface="Times New Roman"/>
                <a:cs typeface="Times New Roman"/>
                <a:sym typeface="Times New Roman"/>
              </a:rPr>
              <a:t>ФОРМИРОВАНИИ </a:t>
            </a:r>
            <a:r>
              <a:rPr lang="ru-RU" sz="1600" b="1" u="sng" dirty="0" smtClean="0">
                <a:latin typeface="Montserrat" panose="020B0604020202020204" charset="-52"/>
                <a:ea typeface="Times New Roman"/>
                <a:cs typeface="Times New Roman"/>
                <a:sym typeface="Times New Roman"/>
              </a:rPr>
              <a:t>ПРОГНОЗОВ:</a:t>
            </a:r>
          </a:p>
          <a:p>
            <a:pPr>
              <a:lnSpc>
                <a:spcPct val="110000"/>
              </a:lnSpc>
              <a:buClr>
                <a:schemeClr val="dk1"/>
              </a:buClr>
              <a:buSzPts val="1800"/>
            </a:pPr>
            <a:r>
              <a:rPr lang="ru-RU" sz="1600" dirty="0" smtClean="0">
                <a:latin typeface="Montserrat" panose="020B0604020202020204" charset="-52"/>
                <a:ea typeface="Times New Roman"/>
                <a:cs typeface="Times New Roman"/>
                <a:sym typeface="Times New Roman"/>
              </a:rPr>
              <a:t>- </a:t>
            </a:r>
            <a:r>
              <a:rPr lang="ru-RU" sz="1600" dirty="0" smtClean="0">
                <a:latin typeface="Montserrat" panose="020B0604020202020204" charset="-52"/>
              </a:rPr>
              <a:t>модель </a:t>
            </a:r>
            <a:r>
              <a:rPr lang="en-US" sz="1600" dirty="0" smtClean="0">
                <a:latin typeface="Montserrat" panose="020B0604020202020204" charset="-52"/>
              </a:rPr>
              <a:t>KNeighborsClassifier</a:t>
            </a:r>
            <a:r>
              <a:rPr lang="ru-RU" sz="1600" dirty="0" smtClean="0">
                <a:latin typeface="Montserrat" panose="020B0604020202020204" charset="-52"/>
              </a:rPr>
              <a:t>;</a:t>
            </a:r>
          </a:p>
          <a:p>
            <a:pPr>
              <a:lnSpc>
                <a:spcPct val="110000"/>
              </a:lnSpc>
              <a:buClr>
                <a:schemeClr val="dk1"/>
              </a:buClr>
              <a:buSzPts val="1800"/>
            </a:pPr>
            <a:r>
              <a:rPr lang="ru-RU" sz="1600" dirty="0">
                <a:latin typeface="Montserrat" panose="020B0604020202020204" charset="-52"/>
                <a:ea typeface="Times New Roman"/>
                <a:cs typeface="Times New Roman"/>
                <a:sym typeface="Times New Roman"/>
              </a:rPr>
              <a:t>- </a:t>
            </a:r>
            <a:r>
              <a:rPr lang="ru-RU" sz="1600" dirty="0" smtClean="0">
                <a:latin typeface="Montserrat" panose="020B0604020202020204" charset="-52"/>
              </a:rPr>
              <a:t>модель </a:t>
            </a:r>
            <a:r>
              <a:rPr lang="en-US" sz="1600" dirty="0" smtClean="0">
                <a:latin typeface="Montserrat" panose="020B0604020202020204" charset="-52"/>
              </a:rPr>
              <a:t>SVM</a:t>
            </a:r>
            <a:r>
              <a:rPr lang="ru-RU" sz="1600" dirty="0" smtClean="0">
                <a:latin typeface="Montserrat" panose="020B0604020202020204" charset="-52"/>
              </a:rPr>
              <a:t>;</a:t>
            </a:r>
            <a:endParaRPr lang="en-US" sz="1600" dirty="0">
              <a:latin typeface="Montserrat" panose="020B0604020202020204" charset="-52"/>
            </a:endParaRPr>
          </a:p>
          <a:p>
            <a:pPr>
              <a:lnSpc>
                <a:spcPct val="110000"/>
              </a:lnSpc>
              <a:buClr>
                <a:schemeClr val="dk1"/>
              </a:buClr>
              <a:buSzPts val="1800"/>
            </a:pPr>
            <a:r>
              <a:rPr lang="ru-RU" sz="1600" b="1" dirty="0">
                <a:latin typeface="Montserrat" panose="020B0604020202020204" charset="-52"/>
                <a:ea typeface="Times New Roman"/>
                <a:cs typeface="Times New Roman"/>
                <a:sym typeface="Times New Roman"/>
              </a:rPr>
              <a:t>- </a:t>
            </a:r>
            <a:r>
              <a:rPr lang="ru-RU" sz="1600" b="1" dirty="0" smtClean="0">
                <a:latin typeface="Montserrat" panose="020B0604020202020204" charset="-52"/>
              </a:rPr>
              <a:t>модель </a:t>
            </a:r>
            <a:r>
              <a:rPr lang="en-US" sz="1600" b="1" dirty="0">
                <a:latin typeface="Montserrat" panose="020B0604020202020204" charset="-52"/>
              </a:rPr>
              <a:t>Decision </a:t>
            </a:r>
            <a:r>
              <a:rPr lang="en-US" sz="1600" b="1" dirty="0" smtClean="0">
                <a:latin typeface="Montserrat" panose="020B0604020202020204" charset="-52"/>
              </a:rPr>
              <a:t>tree</a:t>
            </a:r>
            <a:r>
              <a:rPr lang="ru-RU" sz="1600" b="1" dirty="0" smtClean="0">
                <a:latin typeface="Montserrat" panose="020B0604020202020204" charset="-52"/>
              </a:rPr>
              <a:t>;</a:t>
            </a:r>
            <a:endParaRPr lang="en-US" sz="1600" b="1" dirty="0">
              <a:latin typeface="Montserrat" panose="020B0604020202020204" charset="-52"/>
            </a:endParaRPr>
          </a:p>
          <a:p>
            <a:pPr>
              <a:lnSpc>
                <a:spcPct val="110000"/>
              </a:lnSpc>
              <a:buClr>
                <a:schemeClr val="dk1"/>
              </a:buClr>
              <a:buSzPts val="1800"/>
            </a:pPr>
            <a:r>
              <a:rPr lang="ru-RU" sz="1600" dirty="0">
                <a:latin typeface="Montserrat" panose="020B0604020202020204" charset="-52"/>
                <a:ea typeface="Times New Roman"/>
                <a:cs typeface="Times New Roman"/>
                <a:sym typeface="Times New Roman"/>
              </a:rPr>
              <a:t>- </a:t>
            </a:r>
            <a:r>
              <a:rPr lang="ru-RU" sz="1600" dirty="0" smtClean="0">
                <a:latin typeface="Montserrat" panose="020B0604020202020204" charset="-52"/>
              </a:rPr>
              <a:t>модель </a:t>
            </a:r>
            <a:r>
              <a:rPr lang="en-US" sz="1600" dirty="0" smtClean="0">
                <a:latin typeface="Montserrat" panose="020B0604020202020204" charset="-52"/>
              </a:rPr>
              <a:t>Benchmark</a:t>
            </a:r>
            <a:r>
              <a:rPr lang="ru-RU" sz="1600" dirty="0" smtClean="0">
                <a:latin typeface="Montserrat" panose="020B0604020202020204" charset="-52"/>
              </a:rPr>
              <a:t>;</a:t>
            </a:r>
            <a:endParaRPr lang="en-US" sz="1600" dirty="0">
              <a:latin typeface="Montserrat" panose="020B0604020202020204" charset="-52"/>
            </a:endParaRPr>
          </a:p>
          <a:p>
            <a:pPr>
              <a:lnSpc>
                <a:spcPct val="110000"/>
              </a:lnSpc>
              <a:buClr>
                <a:schemeClr val="dk1"/>
              </a:buClr>
              <a:buSzPts val="1800"/>
            </a:pPr>
            <a:r>
              <a:rPr lang="ru-RU" sz="1600" dirty="0">
                <a:latin typeface="Montserrat" panose="020B0604020202020204" charset="-52"/>
                <a:ea typeface="Times New Roman"/>
                <a:cs typeface="Times New Roman"/>
                <a:sym typeface="Times New Roman"/>
              </a:rPr>
              <a:t>- </a:t>
            </a:r>
            <a:r>
              <a:rPr lang="ru-RU" sz="1600" dirty="0" smtClean="0">
                <a:latin typeface="Montserrat" panose="020B0604020202020204" charset="-52"/>
              </a:rPr>
              <a:t>модель </a:t>
            </a:r>
            <a:r>
              <a:rPr lang="en-US" sz="1600" dirty="0">
                <a:latin typeface="Montserrat" panose="020B0604020202020204" charset="-52"/>
              </a:rPr>
              <a:t>Random </a:t>
            </a:r>
            <a:r>
              <a:rPr lang="en-US" sz="1600" dirty="0" smtClean="0">
                <a:latin typeface="Montserrat" panose="020B0604020202020204" charset="-52"/>
              </a:rPr>
              <a:t>Forest</a:t>
            </a:r>
            <a:r>
              <a:rPr lang="ru-RU" sz="1600" dirty="0" smtClean="0">
                <a:latin typeface="Montserrat" panose="020B0604020202020204" charset="-52"/>
              </a:rPr>
              <a:t>.</a:t>
            </a:r>
            <a:endParaRPr lang="en-US" sz="1600" dirty="0">
              <a:latin typeface="Montserrat" panose="020B0604020202020204" charset="-52"/>
            </a:endParaRPr>
          </a:p>
          <a:p>
            <a:pPr>
              <a:lnSpc>
                <a:spcPct val="110000"/>
              </a:lnSpc>
              <a:buClr>
                <a:schemeClr val="dk1"/>
              </a:buClr>
              <a:buSzPts val="1800"/>
            </a:pPr>
            <a:endParaRPr lang="en-US" sz="1600" dirty="0">
              <a:latin typeface="Montserrat" panose="020B0604020202020204" charset="-52"/>
            </a:endParaRPr>
          </a:p>
          <a:p>
            <a:pPr>
              <a:lnSpc>
                <a:spcPct val="110000"/>
              </a:lnSpc>
              <a:buClr>
                <a:schemeClr val="dk1"/>
              </a:buClr>
              <a:buSzPts val="1800"/>
            </a:pPr>
            <a:endParaRPr lang="ru-RU" sz="1600" dirty="0">
              <a:latin typeface="Montserrat" panose="020B0604020202020204" charset="-52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110000"/>
              </a:lnSpc>
              <a:buClr>
                <a:schemeClr val="dk1"/>
              </a:buClr>
              <a:buSzPts val="1800"/>
            </a:pPr>
            <a:endParaRPr lang="ru-RU" sz="1600" dirty="0" smtClean="0">
              <a:latin typeface="Montserrat" panose="020B0604020202020204" charset="-52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110000"/>
              </a:lnSpc>
              <a:buClr>
                <a:schemeClr val="dk1"/>
              </a:buClr>
              <a:buSzPts val="1800"/>
            </a:pPr>
            <a:endParaRPr lang="ru-RU" sz="1600" dirty="0">
              <a:latin typeface="Montserrat" panose="020B0604020202020204" charset="-52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110000"/>
              </a:lnSpc>
              <a:buClr>
                <a:schemeClr val="dk1"/>
              </a:buClr>
              <a:buSzPts val="1800"/>
            </a:pPr>
            <a:endParaRPr lang="ru-RU" sz="1600" dirty="0" smtClean="0">
              <a:latin typeface="Montserrat" panose="020B0604020202020204" charset="-52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110000"/>
              </a:lnSpc>
              <a:spcBef>
                <a:spcPts val="1000"/>
              </a:spcBef>
              <a:buClr>
                <a:schemeClr val="dk1"/>
              </a:buClr>
              <a:buSzPts val="1800"/>
            </a:pPr>
            <a:endParaRPr lang="ru-RU" sz="1600" dirty="0">
              <a:latin typeface="Montserrat" panose="020B0604020202020204" charset="-52"/>
            </a:endParaRPr>
          </a:p>
        </p:txBody>
      </p:sp>
      <p:sp>
        <p:nvSpPr>
          <p:cNvPr id="6" name="Выноска со стрелкой вправо 5"/>
          <p:cNvSpPr/>
          <p:nvPr/>
        </p:nvSpPr>
        <p:spPr>
          <a:xfrm>
            <a:off x="682106" y="2788920"/>
            <a:ext cx="3429260" cy="317500"/>
          </a:xfrm>
          <a:prstGeom prst="rightArrowCallout">
            <a:avLst>
              <a:gd name="adj1" fmla="val 47000"/>
              <a:gd name="adj2" fmla="val 45500"/>
              <a:gd name="adj3" fmla="val 61000"/>
              <a:gd name="adj4" fmla="val 7849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p:sp>
        <p:nvSpPr>
          <p:cNvPr id="15" name="Google Shape;394;p6"/>
          <p:cNvSpPr txBox="1">
            <a:spLocks/>
          </p:cNvSpPr>
          <p:nvPr/>
        </p:nvSpPr>
        <p:spPr>
          <a:xfrm>
            <a:off x="4111365" y="2587809"/>
            <a:ext cx="1953694" cy="1083112"/>
          </a:xfrm>
          <a:prstGeom prst="rect">
            <a:avLst/>
          </a:prstGeom>
          <a:noFill/>
          <a:ln w="19050">
            <a:solidFill>
              <a:srgbClr val="63A11D"/>
            </a:solidFill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ru-RU" sz="1600" dirty="0" smtClean="0">
                <a:latin typeface="Montserrat" panose="020B0604020202020204" charset="-52"/>
                <a:ea typeface="Times New Roman"/>
                <a:cs typeface="Times New Roman"/>
                <a:sym typeface="Times New Roman"/>
              </a:rPr>
              <a:t>Выбранная модель с наилучшими прогнозами</a:t>
            </a:r>
            <a:endParaRPr lang="ru-RU" sz="1600" dirty="0">
              <a:latin typeface="Montserrat" panose="020B0604020202020204" charset="-52"/>
            </a:endParaRPr>
          </a:p>
        </p:txBody>
      </p:sp>
      <p:sp>
        <p:nvSpPr>
          <p:cNvPr id="13" name="Google Shape;373;p5"/>
          <p:cNvSpPr txBox="1">
            <a:spLocks noGrp="1"/>
          </p:cNvSpPr>
          <p:nvPr>
            <p:ph type="dt" idx="10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Montserrat" panose="020B0604020202020204" charset="-52"/>
              </a:rPr>
              <a:t>7</a:t>
            </a:r>
            <a:endParaRPr dirty="0">
              <a:latin typeface="Montserrat" panose="020B0604020202020204" charset="-52"/>
            </a:endParaRPr>
          </a:p>
        </p:txBody>
      </p:sp>
      <p:sp>
        <p:nvSpPr>
          <p:cNvPr id="14" name="Google Shape;375;p5"/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Montserrat" panose="020B0604020202020204" charset="-52"/>
              </a:rPr>
              <a:t>6</a:t>
            </a:r>
            <a:endParaRPr dirty="0">
              <a:latin typeface="Montserrat" panose="020B0604020202020204" charset="-52"/>
            </a:endParaRPr>
          </a:p>
        </p:txBody>
      </p:sp>
      <p:sp>
        <p:nvSpPr>
          <p:cNvPr id="16" name="Google Shape;374;p5"/>
          <p:cNvSpPr txBox="1">
            <a:spLocks noGrp="1"/>
          </p:cNvSpPr>
          <p:nvPr>
            <p:ph type="ftr" idx="11"/>
          </p:nvPr>
        </p:nvSpPr>
        <p:spPr>
          <a:xfrm>
            <a:off x="730248" y="6252962"/>
            <a:ext cx="10080000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Montserrat" panose="020B0604020202020204" charset="-52"/>
              </a:rPr>
              <a:t>Итоговая аттестационная работа									Карабаев Р.В.</a:t>
            </a:r>
            <a:endParaRPr dirty="0">
              <a:latin typeface="Montserrat" panose="020B0604020202020204" charset="-52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79" y="4142816"/>
            <a:ext cx="5553148" cy="2007306"/>
          </a:xfrm>
          <a:prstGeom prst="rect">
            <a:avLst/>
          </a:prstGeom>
        </p:spPr>
      </p:pic>
      <p:sp>
        <p:nvSpPr>
          <p:cNvPr id="18" name="Google Shape;394;p6"/>
          <p:cNvSpPr txBox="1">
            <a:spLocks/>
          </p:cNvSpPr>
          <p:nvPr/>
        </p:nvSpPr>
        <p:spPr>
          <a:xfrm>
            <a:off x="1066799" y="3906261"/>
            <a:ext cx="1953694" cy="292699"/>
          </a:xfrm>
          <a:prstGeom prst="rect">
            <a:avLst/>
          </a:prstGeom>
          <a:noFill/>
          <a:ln w="19050"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ru-RU" sz="1200" b="1" i="1" dirty="0" smtClean="0">
                <a:latin typeface="Montserrat" panose="020B0604020202020204" charset="-52"/>
                <a:cs typeface="Times New Roman"/>
                <a:sym typeface="Times New Roman"/>
              </a:rPr>
              <a:t>Скорость удара</a:t>
            </a:r>
            <a:endParaRPr lang="ru-RU" sz="1200" b="1" i="1" dirty="0">
              <a:latin typeface="Montserrat" panose="020B0604020202020204" charset="-52"/>
            </a:endParaRPr>
          </a:p>
        </p:txBody>
      </p:sp>
      <p:sp>
        <p:nvSpPr>
          <p:cNvPr id="19" name="Google Shape;394;p6"/>
          <p:cNvSpPr txBox="1">
            <a:spLocks/>
          </p:cNvSpPr>
          <p:nvPr/>
        </p:nvSpPr>
        <p:spPr>
          <a:xfrm>
            <a:off x="3913802" y="3910093"/>
            <a:ext cx="1953694" cy="292699"/>
          </a:xfrm>
          <a:prstGeom prst="rect">
            <a:avLst/>
          </a:prstGeom>
          <a:noFill/>
          <a:ln w="19050"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ru-RU" sz="1200" b="1" i="1" dirty="0" smtClean="0">
                <a:latin typeface="Montserrat" panose="020B0604020202020204" charset="-52"/>
                <a:cs typeface="Times New Roman"/>
                <a:sym typeface="Times New Roman"/>
              </a:rPr>
              <a:t>Возраст водителей</a:t>
            </a:r>
            <a:endParaRPr lang="ru-RU" sz="1200" b="1" i="1" dirty="0">
              <a:latin typeface="Montserrat" panose="020B0604020202020204" charset="-52"/>
            </a:endParaRPr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 flipV="1">
            <a:off x="740408" y="3842684"/>
            <a:ext cx="5688000" cy="0"/>
          </a:xfrm>
          <a:prstGeom prst="line">
            <a:avLst/>
          </a:prstGeom>
          <a:ln>
            <a:solidFill>
              <a:srgbClr val="86DA26">
                <a:alpha val="50196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03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1"/>
          <p:cNvSpPr txBox="1">
            <a:spLocks noGrp="1"/>
          </p:cNvSpPr>
          <p:nvPr>
            <p:ph type="body" idx="1"/>
          </p:nvPr>
        </p:nvSpPr>
        <p:spPr>
          <a:xfrm>
            <a:off x="6669949" y="3983374"/>
            <a:ext cx="1859283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</a:pPr>
            <a:r>
              <a:rPr lang="ru-RU" dirty="0">
                <a:latin typeface="Montserrat" panose="020B0604020202020204" charset="-52"/>
              </a:rPr>
              <a:t>+7 </a:t>
            </a:r>
            <a:r>
              <a:rPr lang="ru-RU" dirty="0" smtClean="0">
                <a:latin typeface="Montserrat" panose="020B0604020202020204" charset="-52"/>
              </a:rPr>
              <a:t>(999) 100-97-80</a:t>
            </a:r>
            <a:endParaRPr dirty="0">
              <a:latin typeface="Montserrat" panose="020B0604020202020204" charset="-52"/>
            </a:endParaRPr>
          </a:p>
        </p:txBody>
      </p:sp>
      <p:pic>
        <p:nvPicPr>
          <p:cNvPr id="442" name="Google Shape;442;p11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6485802" y="4019886"/>
            <a:ext cx="157163" cy="1571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443" name="Google Shape;443;p11"/>
          <p:cNvPicPr preferRelativeResize="0">
            <a:picLocks noGrp="1"/>
          </p:cNvPicPr>
          <p:nvPr>
            <p:ph type="pic" idx="3"/>
          </p:nvPr>
        </p:nvPicPr>
        <p:blipFill/>
        <p:spPr>
          <a:xfrm>
            <a:off x="6479482" y="4441114"/>
            <a:ext cx="157163" cy="15716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444" name="Google Shape;444;p11"/>
          <p:cNvSpPr txBox="1">
            <a:spLocks noGrp="1"/>
          </p:cNvSpPr>
          <p:nvPr>
            <p:ph type="body" idx="4"/>
          </p:nvPr>
        </p:nvSpPr>
        <p:spPr>
          <a:xfrm>
            <a:off x="6669949" y="4404602"/>
            <a:ext cx="2339654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</a:pPr>
            <a:r>
              <a:rPr lang="en-US" dirty="0" err="1" smtClean="0">
                <a:latin typeface="Montserrat" panose="020B0604020202020204" charset="-52"/>
              </a:rPr>
              <a:t>RusKV</a:t>
            </a:r>
            <a:r>
              <a:rPr lang="ru-RU" dirty="0" smtClean="0">
                <a:latin typeface="+mn-lt"/>
              </a:rPr>
              <a:t>_</a:t>
            </a:r>
            <a:r>
              <a:rPr lang="en-US" dirty="0" smtClean="0">
                <a:latin typeface="Montserrat" panose="020B0604020202020204" charset="-52"/>
              </a:rPr>
              <a:t>90@mail.ru</a:t>
            </a:r>
            <a:endParaRPr dirty="0">
              <a:latin typeface="Montserrat" panose="020B0604020202020204" charset="-52"/>
            </a:endParaRPr>
          </a:p>
        </p:txBody>
      </p:sp>
      <p:sp>
        <p:nvSpPr>
          <p:cNvPr id="6" name="Google Shape;337;p1"/>
          <p:cNvSpPr txBox="1">
            <a:spLocks/>
          </p:cNvSpPr>
          <p:nvPr/>
        </p:nvSpPr>
        <p:spPr>
          <a:xfrm>
            <a:off x="6412847" y="2654073"/>
            <a:ext cx="2853857" cy="525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2"/>
              </a:buClr>
              <a:buSzPts val="900"/>
            </a:pPr>
            <a:r>
              <a:rPr lang="ru-RU" b="1" dirty="0" smtClean="0">
                <a:solidFill>
                  <a:schemeClr val="bg1"/>
                </a:solidFill>
                <a:latin typeface="Montserrat" panose="020B0604020202020204" charset="-52"/>
              </a:rPr>
              <a:t>КАРАБАЕВ</a:t>
            </a:r>
          </a:p>
          <a:p>
            <a:pPr>
              <a:lnSpc>
                <a:spcPct val="90000"/>
              </a:lnSpc>
              <a:buClr>
                <a:schemeClr val="dk2"/>
              </a:buClr>
              <a:buSzPts val="900"/>
            </a:pPr>
            <a:r>
              <a:rPr lang="ru-RU" b="1" dirty="0" smtClean="0">
                <a:solidFill>
                  <a:schemeClr val="bg1"/>
                </a:solidFill>
                <a:latin typeface="Montserrat" panose="020B0604020202020204" charset="-52"/>
              </a:rPr>
              <a:t>Руслан Васильевич</a:t>
            </a:r>
            <a:endParaRPr lang="ru-RU" b="1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Обложка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Внутренние слайды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Обложка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Разделяющие слайды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1096</Words>
  <Application>Microsoft Office PowerPoint</Application>
  <PresentationFormat>Широкоэкранный</PresentationFormat>
  <Paragraphs>144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7</vt:i4>
      </vt:variant>
    </vt:vector>
  </HeadingPairs>
  <TitlesOfParts>
    <vt:vector size="16" baseType="lpstr">
      <vt:lpstr>Times New Roman</vt:lpstr>
      <vt:lpstr>Montserrat</vt:lpstr>
      <vt:lpstr>Arial</vt:lpstr>
      <vt:lpstr>Montserrat Medium</vt:lpstr>
      <vt:lpstr>Calibri</vt:lpstr>
      <vt:lpstr>Обложка</vt:lpstr>
      <vt:lpstr>Внутренние слайды</vt:lpstr>
      <vt:lpstr>Обложка</vt:lpstr>
      <vt:lpstr>Разделяющие слайды</vt:lpstr>
      <vt:lpstr>ИТОГОВАЯ аттестационная работа по курсу  «Программная инженерия. Разработка ПО (Аналитика: искусство управлять данными)»</vt:lpstr>
      <vt:lpstr>Презентация PowerPoint</vt:lpstr>
      <vt:lpstr>НАЧАЛЬНЫЙ АНАЛИЗ ДАННЫХ </vt:lpstr>
      <vt:lpstr>РАЗВЕДОЧНЫЙ АНАЛИЗ ДАННЫХ </vt:lpstr>
      <vt:lpstr>РАЗВЕДОЧНЫЙ АНАЛИЗ ДАННЫХ </vt:lpstr>
      <vt:lpstr>ПОСТРОЕНИЕ ПРОГНОЗОВ. ПРАКТИЧЕСКИЕ ВЫВОДЫ.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«FRONTEND-РАЗРАБОТЧИК»</dc:title>
  <dc:creator>Дмитрий Спасский</dc:creator>
  <cp:lastModifiedBy>Руслан Карабаев</cp:lastModifiedBy>
  <cp:revision>70</cp:revision>
  <dcterms:created xsi:type="dcterms:W3CDTF">2023-09-20T07:01:25Z</dcterms:created>
  <dcterms:modified xsi:type="dcterms:W3CDTF">2024-12-02T16:42:51Z</dcterms:modified>
</cp:coreProperties>
</file>